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71" r:id="rId6"/>
    <p:sldId id="281" r:id="rId7"/>
    <p:sldId id="280" r:id="rId8"/>
    <p:sldId id="269" r:id="rId9"/>
    <p:sldId id="278" r:id="rId10"/>
    <p:sldId id="258" r:id="rId11"/>
    <p:sldId id="261" r:id="rId12"/>
    <p:sldId id="263" r:id="rId13"/>
    <p:sldId id="273" r:id="rId14"/>
    <p:sldId id="275" r:id="rId15"/>
    <p:sldId id="260" r:id="rId16"/>
  </p:sldIdLst>
  <p:sldSz cx="12192000" cy="6858000"/>
  <p:notesSz cx="6858000" cy="9144000"/>
  <p:custShowLst>
    <p:custShow name="MED 25 Le Bel Espoir" id="0">
      <p:sldLst>
        <p:sld r:id="rId5"/>
        <p:sld r:id="rId16"/>
        <p:sld r:id="rId6"/>
        <p:sld r:id="rId11"/>
        <p:sld r:id="rId12"/>
        <p:sld r:id="rId9"/>
        <p:sld r:id="rId13"/>
        <p:sld r:id="rId14"/>
        <p:sld r:id="rId15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7E79F-397D-0CA7-F9BF-88C1CA829B0B}" name="DU PAYRAT Etienne" initials="ED" userId="S::HO.EDUPAYRAT@cma-cgm.com::6cbc131c-a754-4597-9b37-d3d6d655fda5" providerId="AD"/>
  <p188:author id="{A67DE2E6-CF4F-899A-9114-D6D829D5CD82}" name="RB" initials="RB" userId="RB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A8"/>
    <a:srgbClr val="0088A5"/>
    <a:srgbClr val="3DB6E9"/>
    <a:srgbClr val="FBB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F67CD-ECF5-45F9-A418-9B0A24764B8B}" v="6" dt="2024-07-31T13:34:0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leproux" userId="18de672206c1f866" providerId="LiveId" clId="{024F67CD-ECF5-45F9-A418-9B0A24764B8B}"/>
    <pc:docChg chg="undo custSel modSld">
      <pc:chgData name="alexis leproux" userId="18de672206c1f866" providerId="LiveId" clId="{024F67CD-ECF5-45F9-A418-9B0A24764B8B}" dt="2024-07-31T13:42:34.195" v="1457" actId="20577"/>
      <pc:docMkLst>
        <pc:docMk/>
      </pc:docMkLst>
      <pc:sldChg chg="addSp modSp mod">
        <pc:chgData name="alexis leproux" userId="18de672206c1f866" providerId="LiveId" clId="{024F67CD-ECF5-45F9-A418-9B0A24764B8B}" dt="2024-07-31T13:36:45.329" v="1341" actId="20577"/>
        <pc:sldMkLst>
          <pc:docMk/>
          <pc:sldMk cId="4243748233" sldId="258"/>
        </pc:sldMkLst>
        <pc:spChg chg="mod">
          <ac:chgData name="alexis leproux" userId="18de672206c1f866" providerId="LiveId" clId="{024F67CD-ECF5-45F9-A418-9B0A24764B8B}" dt="2024-07-31T13:25:08.552" v="706" actId="14100"/>
          <ac:spMkLst>
            <pc:docMk/>
            <pc:sldMk cId="4243748233" sldId="258"/>
            <ac:spMk id="2" creationId="{21005A6C-ECEF-EC8A-1C3B-B03024752EE5}"/>
          </ac:spMkLst>
        </pc:spChg>
        <pc:spChg chg="mod">
          <ac:chgData name="alexis leproux" userId="18de672206c1f866" providerId="LiveId" clId="{024F67CD-ECF5-45F9-A418-9B0A24764B8B}" dt="2024-07-31T13:36:45.329" v="1341" actId="20577"/>
          <ac:spMkLst>
            <pc:docMk/>
            <pc:sldMk cId="4243748233" sldId="258"/>
            <ac:spMk id="3" creationId="{AAD18B9F-C3CC-BDED-B19A-71D79D80A145}"/>
          </ac:spMkLst>
        </pc:spChg>
        <pc:spChg chg="add">
          <ac:chgData name="alexis leproux" userId="18de672206c1f866" providerId="LiveId" clId="{024F67CD-ECF5-45F9-A418-9B0A24764B8B}" dt="2024-07-31T13:25:46.293" v="730"/>
          <ac:spMkLst>
            <pc:docMk/>
            <pc:sldMk cId="4243748233" sldId="258"/>
            <ac:spMk id="4" creationId="{C6CB15B3-6F9D-31A6-39F6-A250D2AE112E}"/>
          </ac:spMkLst>
        </pc:spChg>
      </pc:sldChg>
      <pc:sldChg chg="modSp mod">
        <pc:chgData name="alexis leproux" userId="18de672206c1f866" providerId="LiveId" clId="{024F67CD-ECF5-45F9-A418-9B0A24764B8B}" dt="2024-07-31T13:41:07.418" v="1446" actId="14100"/>
        <pc:sldMkLst>
          <pc:docMk/>
          <pc:sldMk cId="2649972140" sldId="260"/>
        </pc:sldMkLst>
        <pc:spChg chg="mod">
          <ac:chgData name="alexis leproux" userId="18de672206c1f866" providerId="LiveId" clId="{024F67CD-ECF5-45F9-A418-9B0A24764B8B}" dt="2024-07-31T13:41:07.418" v="1446" actId="14100"/>
          <ac:spMkLst>
            <pc:docMk/>
            <pc:sldMk cId="2649972140" sldId="260"/>
            <ac:spMk id="12" creationId="{B29D6CE7-6DC1-193D-EDEF-E7ED2A3155A4}"/>
          </ac:spMkLst>
        </pc:spChg>
      </pc:sldChg>
      <pc:sldChg chg="modSp mod">
        <pc:chgData name="alexis leproux" userId="18de672206c1f866" providerId="LiveId" clId="{024F67CD-ECF5-45F9-A418-9B0A24764B8B}" dt="2024-07-31T13:22:38.471" v="669" actId="20577"/>
        <pc:sldMkLst>
          <pc:docMk/>
          <pc:sldMk cId="368664319" sldId="269"/>
        </pc:sldMkLst>
        <pc:spChg chg="mod">
          <ac:chgData name="alexis leproux" userId="18de672206c1f866" providerId="LiveId" clId="{024F67CD-ECF5-45F9-A418-9B0A24764B8B}" dt="2024-07-31T13:22:30.464" v="663" actId="20577"/>
          <ac:spMkLst>
            <pc:docMk/>
            <pc:sldMk cId="368664319" sldId="269"/>
            <ac:spMk id="5" creationId="{C2189285-13D1-48C2-707A-5A410A47A9A2}"/>
          </ac:spMkLst>
        </pc:spChg>
        <pc:spChg chg="mod">
          <ac:chgData name="alexis leproux" userId="18de672206c1f866" providerId="LiveId" clId="{024F67CD-ECF5-45F9-A418-9B0A24764B8B}" dt="2024-07-31T13:22:38.471" v="669" actId="20577"/>
          <ac:spMkLst>
            <pc:docMk/>
            <pc:sldMk cId="368664319" sldId="269"/>
            <ac:spMk id="9" creationId="{0651C560-0632-DAE5-0D73-CB4F20D439F1}"/>
          </ac:spMkLst>
        </pc:spChg>
      </pc:sldChg>
      <pc:sldChg chg="modSp mod">
        <pc:chgData name="alexis leproux" userId="18de672206c1f866" providerId="LiveId" clId="{024F67CD-ECF5-45F9-A418-9B0A24764B8B}" dt="2024-07-31T13:02:10.451" v="11" actId="20577"/>
        <pc:sldMkLst>
          <pc:docMk/>
          <pc:sldMk cId="2993020850" sldId="271"/>
        </pc:sldMkLst>
        <pc:spChg chg="mod">
          <ac:chgData name="alexis leproux" userId="18de672206c1f866" providerId="LiveId" clId="{024F67CD-ECF5-45F9-A418-9B0A24764B8B}" dt="2024-07-31T13:02:10.451" v="11" actId="20577"/>
          <ac:spMkLst>
            <pc:docMk/>
            <pc:sldMk cId="2993020850" sldId="271"/>
            <ac:spMk id="2" creationId="{543BD2E4-FEDE-B546-6568-507197FD7EAA}"/>
          </ac:spMkLst>
        </pc:spChg>
      </pc:sldChg>
      <pc:sldChg chg="modSp mod">
        <pc:chgData name="alexis leproux" userId="18de672206c1f866" providerId="LiveId" clId="{024F67CD-ECF5-45F9-A418-9B0A24764B8B}" dt="2024-07-31T13:37:08.885" v="1343" actId="20577"/>
        <pc:sldMkLst>
          <pc:docMk/>
          <pc:sldMk cId="4187433448" sldId="273"/>
        </pc:sldMkLst>
        <pc:spChg chg="mod">
          <ac:chgData name="alexis leproux" userId="18de672206c1f866" providerId="LiveId" clId="{024F67CD-ECF5-45F9-A418-9B0A24764B8B}" dt="2024-07-21T15:02:55.206" v="7" actId="108"/>
          <ac:spMkLst>
            <pc:docMk/>
            <pc:sldMk cId="4187433448" sldId="273"/>
            <ac:spMk id="3" creationId="{EF237885-59D0-E968-A25D-F055E6D0378A}"/>
          </ac:spMkLst>
        </pc:spChg>
        <pc:spChg chg="mod">
          <ac:chgData name="alexis leproux" userId="18de672206c1f866" providerId="LiveId" clId="{024F67CD-ECF5-45F9-A418-9B0A24764B8B}" dt="2024-07-31T13:37:08.885" v="1343" actId="20577"/>
          <ac:spMkLst>
            <pc:docMk/>
            <pc:sldMk cId="4187433448" sldId="273"/>
            <ac:spMk id="4" creationId="{3ACF37B1-4658-D89E-7D78-FFE3EF861106}"/>
          </ac:spMkLst>
        </pc:spChg>
      </pc:sldChg>
      <pc:sldChg chg="modSp mod">
        <pc:chgData name="alexis leproux" userId="18de672206c1f866" providerId="LiveId" clId="{024F67CD-ECF5-45F9-A418-9B0A24764B8B}" dt="2024-07-31T13:40:11.383" v="1420" actId="14100"/>
        <pc:sldMkLst>
          <pc:docMk/>
          <pc:sldMk cId="1552133557" sldId="275"/>
        </pc:sldMkLst>
        <pc:spChg chg="mod">
          <ac:chgData name="alexis leproux" userId="18de672206c1f866" providerId="LiveId" clId="{024F67CD-ECF5-45F9-A418-9B0A24764B8B}" dt="2024-07-31T13:39:59.148" v="1418" actId="14100"/>
          <ac:spMkLst>
            <pc:docMk/>
            <pc:sldMk cId="1552133557" sldId="275"/>
            <ac:spMk id="4" creationId="{A80499AF-2340-89EE-D335-3F4E245A4EDB}"/>
          </ac:spMkLst>
        </pc:spChg>
        <pc:spChg chg="mod">
          <ac:chgData name="alexis leproux" userId="18de672206c1f866" providerId="LiveId" clId="{024F67CD-ECF5-45F9-A418-9B0A24764B8B}" dt="2024-07-31T13:40:11.383" v="1420" actId="14100"/>
          <ac:spMkLst>
            <pc:docMk/>
            <pc:sldMk cId="1552133557" sldId="275"/>
            <ac:spMk id="11" creationId="{9C18B8FA-3C0B-4059-A40D-2F77D3ABDE7B}"/>
          </ac:spMkLst>
        </pc:spChg>
      </pc:sldChg>
      <pc:sldChg chg="modSp mod">
        <pc:chgData name="alexis leproux" userId="18de672206c1f866" providerId="LiveId" clId="{024F67CD-ECF5-45F9-A418-9B0A24764B8B}" dt="2024-07-31T13:36:11.730" v="1310" actId="20577"/>
        <pc:sldMkLst>
          <pc:docMk/>
          <pc:sldMk cId="2415121016" sldId="278"/>
        </pc:sldMkLst>
        <pc:spChg chg="mod">
          <ac:chgData name="alexis leproux" userId="18de672206c1f866" providerId="LiveId" clId="{024F67CD-ECF5-45F9-A418-9B0A24764B8B}" dt="2024-07-31T13:36:11.730" v="1310" actId="20577"/>
          <ac:spMkLst>
            <pc:docMk/>
            <pc:sldMk cId="2415121016" sldId="278"/>
            <ac:spMk id="2" creationId="{21005A6C-ECEF-EC8A-1C3B-B03024752EE5}"/>
          </ac:spMkLst>
        </pc:spChg>
        <pc:spChg chg="mod">
          <ac:chgData name="alexis leproux" userId="18de672206c1f866" providerId="LiveId" clId="{024F67CD-ECF5-45F9-A418-9B0A24764B8B}" dt="2024-07-31T13:35:28.719" v="1307" actId="20577"/>
          <ac:spMkLst>
            <pc:docMk/>
            <pc:sldMk cId="2415121016" sldId="278"/>
            <ac:spMk id="3" creationId="{AAD18B9F-C3CC-BDED-B19A-71D79D80A145}"/>
          </ac:spMkLst>
        </pc:spChg>
        <pc:spChg chg="mod">
          <ac:chgData name="alexis leproux" userId="18de672206c1f866" providerId="LiveId" clId="{024F67CD-ECF5-45F9-A418-9B0A24764B8B}" dt="2024-07-31T13:35:03.806" v="1304" actId="14100"/>
          <ac:spMkLst>
            <pc:docMk/>
            <pc:sldMk cId="2415121016" sldId="278"/>
            <ac:spMk id="7" creationId="{95A251CE-CDFE-095A-B293-14D5CDB4D63F}"/>
          </ac:spMkLst>
        </pc:spChg>
      </pc:sldChg>
      <pc:sldChg chg="delSp modSp mod">
        <pc:chgData name="alexis leproux" userId="18de672206c1f866" providerId="LiveId" clId="{024F67CD-ECF5-45F9-A418-9B0A24764B8B}" dt="2024-07-31T13:42:34.195" v="1457" actId="20577"/>
        <pc:sldMkLst>
          <pc:docMk/>
          <pc:sldMk cId="2580688798" sldId="280"/>
        </pc:sldMkLst>
        <pc:spChg chg="mod">
          <ac:chgData name="alexis leproux" userId="18de672206c1f866" providerId="LiveId" clId="{024F67CD-ECF5-45F9-A418-9B0A24764B8B}" dt="2024-07-31T13:42:34.195" v="1457" actId="20577"/>
          <ac:spMkLst>
            <pc:docMk/>
            <pc:sldMk cId="2580688798" sldId="280"/>
            <ac:spMk id="2" creationId="{5F3C9A77-3295-32B7-BE85-1FE443542888}"/>
          </ac:spMkLst>
        </pc:spChg>
        <pc:spChg chg="mod">
          <ac:chgData name="alexis leproux" userId="18de672206c1f866" providerId="LiveId" clId="{024F67CD-ECF5-45F9-A418-9B0A24764B8B}" dt="2024-07-31T13:18:16.091" v="636" actId="14100"/>
          <ac:spMkLst>
            <pc:docMk/>
            <pc:sldMk cId="2580688798" sldId="280"/>
            <ac:spMk id="3" creationId="{F2B6D0C2-148B-9ABB-0F89-4C07808FB2DD}"/>
          </ac:spMkLst>
        </pc:spChg>
        <pc:spChg chg="mod">
          <ac:chgData name="alexis leproux" userId="18de672206c1f866" providerId="LiveId" clId="{024F67CD-ECF5-45F9-A418-9B0A24764B8B}" dt="2024-07-31T13:18:23.684" v="637" actId="1076"/>
          <ac:spMkLst>
            <pc:docMk/>
            <pc:sldMk cId="2580688798" sldId="280"/>
            <ac:spMk id="6" creationId="{6B8F01D1-1923-00D3-3304-65A37845B13C}"/>
          </ac:spMkLst>
        </pc:spChg>
        <pc:spChg chg="mod">
          <ac:chgData name="alexis leproux" userId="18de672206c1f866" providerId="LiveId" clId="{024F67CD-ECF5-45F9-A418-9B0A24764B8B}" dt="2024-07-31T13:07:21.967" v="243" actId="14100"/>
          <ac:spMkLst>
            <pc:docMk/>
            <pc:sldMk cId="2580688798" sldId="280"/>
            <ac:spMk id="7" creationId="{0710E523-1E18-5A1A-0414-C7DE0B87BA87}"/>
          </ac:spMkLst>
        </pc:spChg>
        <pc:spChg chg="mod">
          <ac:chgData name="alexis leproux" userId="18de672206c1f866" providerId="LiveId" clId="{024F67CD-ECF5-45F9-A418-9B0A24764B8B}" dt="2024-07-31T13:06:55.570" v="241" actId="14100"/>
          <ac:spMkLst>
            <pc:docMk/>
            <pc:sldMk cId="2580688798" sldId="280"/>
            <ac:spMk id="10" creationId="{B73F5DAD-4776-B2A3-EAD5-C230E768D9A6}"/>
          </ac:spMkLst>
        </pc:spChg>
        <pc:spChg chg="del">
          <ac:chgData name="alexis leproux" userId="18de672206c1f866" providerId="LiveId" clId="{024F67CD-ECF5-45F9-A418-9B0A24764B8B}" dt="2024-07-31T13:06:24.093" v="238" actId="478"/>
          <ac:spMkLst>
            <pc:docMk/>
            <pc:sldMk cId="2580688798" sldId="280"/>
            <ac:spMk id="11" creationId="{42736FF1-D2AA-837D-2C4F-E13C1327E882}"/>
          </ac:spMkLst>
        </pc:spChg>
        <pc:spChg chg="mod">
          <ac:chgData name="alexis leproux" userId="18de672206c1f866" providerId="LiveId" clId="{024F67CD-ECF5-45F9-A418-9B0A24764B8B}" dt="2024-07-31T13:19:35.883" v="647" actId="1076"/>
          <ac:spMkLst>
            <pc:docMk/>
            <pc:sldMk cId="2580688798" sldId="280"/>
            <ac:spMk id="12" creationId="{FDC40147-03B7-6C7A-057B-3E6694B2E760}"/>
          </ac:spMkLst>
        </pc:spChg>
        <pc:spChg chg="mod">
          <ac:chgData name="alexis leproux" userId="18de672206c1f866" providerId="LiveId" clId="{024F67CD-ECF5-45F9-A418-9B0A24764B8B}" dt="2024-07-31T13:21:04.928" v="649" actId="20577"/>
          <ac:spMkLst>
            <pc:docMk/>
            <pc:sldMk cId="2580688798" sldId="280"/>
            <ac:spMk id="14" creationId="{23970661-E603-68BF-7D2D-223647BA0CF7}"/>
          </ac:spMkLst>
        </pc:spChg>
        <pc:spChg chg="mod">
          <ac:chgData name="alexis leproux" userId="18de672206c1f866" providerId="LiveId" clId="{024F67CD-ECF5-45F9-A418-9B0A24764B8B}" dt="2024-07-31T13:22:11.275" v="661" actId="20577"/>
          <ac:spMkLst>
            <pc:docMk/>
            <pc:sldMk cId="2580688798" sldId="280"/>
            <ac:spMk id="29" creationId="{84F51E8B-28E9-413D-8858-2539918E8E74}"/>
          </ac:spMkLst>
        </pc:spChg>
        <pc:spChg chg="mod">
          <ac:chgData name="alexis leproux" userId="18de672206c1f866" providerId="LiveId" clId="{024F67CD-ECF5-45F9-A418-9B0A24764B8B}" dt="2024-07-31T13:18:50.245" v="640" actId="947"/>
          <ac:spMkLst>
            <pc:docMk/>
            <pc:sldMk cId="2580688798" sldId="280"/>
            <ac:spMk id="33" creationId="{9D051BF1-71CA-E595-C5B1-CB43698F1AD6}"/>
          </ac:spMkLst>
        </pc:spChg>
        <pc:spChg chg="mod">
          <ac:chgData name="alexis leproux" userId="18de672206c1f866" providerId="LiveId" clId="{024F67CD-ECF5-45F9-A418-9B0A24764B8B}" dt="2024-07-31T13:22:06.167" v="659" actId="20577"/>
          <ac:spMkLst>
            <pc:docMk/>
            <pc:sldMk cId="2580688798" sldId="280"/>
            <ac:spMk id="40" creationId="{8E55B2AE-3FF5-D1AC-3B8B-AAB3A4A147F9}"/>
          </ac:spMkLst>
        </pc:spChg>
        <pc:spChg chg="mod">
          <ac:chgData name="alexis leproux" userId="18de672206c1f866" providerId="LiveId" clId="{024F67CD-ECF5-45F9-A418-9B0A24764B8B}" dt="2024-07-31T13:19:02.148" v="642" actId="947"/>
          <ac:spMkLst>
            <pc:docMk/>
            <pc:sldMk cId="2580688798" sldId="280"/>
            <ac:spMk id="46" creationId="{7E381E5E-74ED-0CAC-0F53-578A40D8C248}"/>
          </ac:spMkLst>
        </pc:spChg>
        <pc:spChg chg="mod">
          <ac:chgData name="alexis leproux" userId="18de672206c1f866" providerId="LiveId" clId="{024F67CD-ECF5-45F9-A418-9B0A24764B8B}" dt="2024-07-31T13:21:53.917" v="655" actId="20577"/>
          <ac:spMkLst>
            <pc:docMk/>
            <pc:sldMk cId="2580688798" sldId="280"/>
            <ac:spMk id="52" creationId="{9C9A783C-14D1-B936-BCE6-969A89C09CDA}"/>
          </ac:spMkLst>
        </pc:spChg>
        <pc:spChg chg="mod">
          <ac:chgData name="alexis leproux" userId="18de672206c1f866" providerId="LiveId" clId="{024F67CD-ECF5-45F9-A418-9B0A24764B8B}" dt="2024-07-31T13:21:09.182" v="651" actId="20577"/>
          <ac:spMkLst>
            <pc:docMk/>
            <pc:sldMk cId="2580688798" sldId="280"/>
            <ac:spMk id="56" creationId="{75A8CE9A-E629-7A6E-EB84-8610EF5110DD}"/>
          </ac:spMkLst>
        </pc:spChg>
        <pc:spChg chg="mod">
          <ac:chgData name="alexis leproux" userId="18de672206c1f866" providerId="LiveId" clId="{024F67CD-ECF5-45F9-A418-9B0A24764B8B}" dt="2024-07-31T13:19:16.641" v="645" actId="947"/>
          <ac:spMkLst>
            <pc:docMk/>
            <pc:sldMk cId="2580688798" sldId="280"/>
            <ac:spMk id="63" creationId="{3696901E-FB66-7849-3996-84F2930F2CDB}"/>
          </ac:spMkLst>
        </pc:spChg>
        <pc:spChg chg="mod">
          <ac:chgData name="alexis leproux" userId="18de672206c1f866" providerId="LiveId" clId="{024F67CD-ECF5-45F9-A418-9B0A24764B8B}" dt="2024-07-31T13:17:22.581" v="631" actId="14100"/>
          <ac:spMkLst>
            <pc:docMk/>
            <pc:sldMk cId="2580688798" sldId="280"/>
            <ac:spMk id="67" creationId="{E3B6AC9E-73C0-942A-F44F-847C1EEE342F}"/>
          </ac:spMkLst>
        </pc:spChg>
        <pc:spChg chg="mod">
          <ac:chgData name="alexis leproux" userId="18de672206c1f866" providerId="LiveId" clId="{024F67CD-ECF5-45F9-A418-9B0A24764B8B}" dt="2024-07-31T13:06:35.571" v="239" actId="14100"/>
          <ac:spMkLst>
            <pc:docMk/>
            <pc:sldMk cId="2580688798" sldId="280"/>
            <ac:spMk id="68" creationId="{019C6E1A-5CFC-7075-B236-19FFE405E0F2}"/>
          </ac:spMkLst>
        </pc:spChg>
        <pc:picChg chg="mod">
          <ac:chgData name="alexis leproux" userId="18de672206c1f866" providerId="LiveId" clId="{024F67CD-ECF5-45F9-A418-9B0A24764B8B}" dt="2024-07-31T13:17:42.806" v="633" actId="14100"/>
          <ac:picMkLst>
            <pc:docMk/>
            <pc:sldMk cId="2580688798" sldId="280"/>
            <ac:picMk id="5" creationId="{3ACA79DC-8849-3EA5-B148-08D3E07817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70DB-63BD-4680-8CD6-8D8EA3A6088F}" type="datetimeFigureOut">
              <a:rPr lang="fr-FR" smtClean="0"/>
              <a:t>31/07/2024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0407-DD3F-41A9-8BDD-6106501F5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83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D7B21-3F3C-3082-5F3C-24DF6821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A96881-1800-2C02-9B9A-441BD2737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5069F3-CD2E-2A5D-29B7-D726E648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A273-6CFE-45F3-9A3D-4EF3DB9CB1B8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A971FB-EFF3-FF8B-7161-E82AB74A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16C3C-1821-B323-39A9-8EC44E61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A912D-2315-7F52-9E90-5F5259A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9E1539-A681-CC5B-DEC6-BFC9FF2F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F4BB18-1836-994B-B01E-E419232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9C62-7261-4AC0-961C-E7822FCEBCD1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7B926-AE0A-A599-E815-39B90A97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52CF7-0E8A-AE27-5ABF-EB66F8BF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9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1BEA75-20F2-F310-9362-3C4D15F78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A7F868-BCDC-455E-5C6D-D41B314FF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D568B6-9C17-2E70-37DF-924A5551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8E31-41B5-418A-90FE-F12AEA285B2F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61AB0-9C23-8592-D3A1-AC8A0C06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647A4-81D0-33A6-AF43-117C99D0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4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B14E5-F7DC-197D-5F98-53E4EBF8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67559-819F-EF78-23D5-911AEFCA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CA7949-7F1D-0416-EF8F-A605C8AF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F920-9C57-42CE-812D-CFD62CEDC45F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8EAA8-E966-2351-36FA-39ECF2E7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61631-7F5E-9FDE-E44A-CA973188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9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15C3D-4F2E-95B5-E5DD-E29A354C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85402-E0B7-A93B-D051-77A9058AE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EF1876-3594-DFD7-7A3D-2BBD790D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3A9-1434-4798-863A-4094C337DC4C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15B077-82B8-85D7-C918-0F65A016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FD6CC-871E-6599-87DD-E8C2394E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3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0EA62-6ACC-74AB-9CC9-AF95001E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7FE8B0-D080-0A2B-0320-AB6D89269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7E3679-2951-F2F8-6F3B-76BAEB9AC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F0B4FE-D671-C560-1696-94BCA11F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E2-8962-4C3C-82B8-6F1B3411EDEE}" type="datetime1">
              <a:rPr lang="fr-FR" smtClean="0"/>
              <a:t>31/07/2024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AE778-01AC-68A3-8C6C-101C4C6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819D34-0BA2-77C8-3D0F-186E6E70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9DF94-768E-8C53-1E82-04E34065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4D4410-FA57-FF3F-951B-3E70F2C1D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D5BB29-E9F4-BE6F-E189-59DBFD02A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AA68CB-1B3C-FF5A-AE7E-3AE661A27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96FE0D-6C7E-1381-0282-57EE534C9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1748A1-8A70-A42A-CBC2-E01F8466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F077-8FB1-42C7-BDDE-5BCFD14DA2A9}" type="datetime1">
              <a:rPr lang="fr-FR" smtClean="0"/>
              <a:t>31/07/2024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2D4D45-7DC4-B4B9-199F-944B2D0C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EFAC66-D2E2-0BE1-7056-366B285A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56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2B23F-5A17-D26A-F83E-933BEB2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171BED-A63B-F4B5-22E1-E73D3D67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732C-4521-44F4-BA82-0997E9E7212D}" type="datetime1">
              <a:rPr lang="fr-FR" smtClean="0"/>
              <a:t>31/07/2024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12D2E9-E90A-386E-7D7C-206D0D26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DD6FF1-D245-BBAD-8FF2-9387D5B7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402FE4-2233-4953-AA3B-BE4C93DE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6C89-E7C0-4D83-B49B-250E95EE12FA}" type="datetime1">
              <a:rPr lang="fr-FR" smtClean="0"/>
              <a:t>31/07/2024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914F87-7E8E-C8B9-865A-ACE7FA56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10AD0C-BD3B-0325-0793-6EC62AD4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73FC2-9A63-0B87-77EF-F6F1A634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13D787-2F27-89FE-8CFC-0808A5D3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83F221-AE66-D93B-2586-D953E370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B445EC-D5A1-3873-AF01-5B5B39AE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13E-860E-4E0F-B44C-8CAC132B875D}" type="datetime1">
              <a:rPr lang="fr-FR" smtClean="0"/>
              <a:t>31/07/2024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AD2E48-BC71-405C-7A94-78010689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3E6BF9-E3D5-7961-8E3C-8A054BDD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0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31B01-C680-4653-64C2-B53C2DC2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7BDF0C-E77E-FCED-FA61-F00E7CAD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4D24EC-69F3-15B0-31E7-383FAC994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A967B3-FCA6-C2E0-D194-A9BD1173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D633-D673-44B8-8C29-87C25DD0FE3A}" type="datetime1">
              <a:rPr lang="fr-FR" smtClean="0"/>
              <a:t>31/07/2024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34B195-13AF-FF4A-615F-ED8D9A4A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60E4DB-4EBE-3129-ACDB-6C0BF4C4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21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E18747-AB7C-DDCE-8BDF-0F889A2A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E11B8D-07E9-8A30-DE58-DB83E5D3B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C7190-1146-559D-188A-7870F5FAB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0EB9D-E926-4E7A-9E66-996A5DDEC912}" type="datetime1">
              <a:rPr lang="fr-FR" smtClean="0"/>
              <a:t>31/07/2024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5829D-1540-2160-4877-C50EA26E2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ED881-BBC3-C869-8199-200259C2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E7321-59AF-4407-A119-1AD32AFB8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94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ed25belespoir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d25belespoir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mailto:mecenat@med25belespoir.org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partenaire@med25belespoir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AB6D160-6BE8-09B0-9638-84A94013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27" y="644210"/>
            <a:ext cx="4829546" cy="25330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F195C5D-AA4B-8618-8EAD-378518ECE221}"/>
              </a:ext>
            </a:extLst>
          </p:cNvPr>
          <p:cNvSpPr txBox="1"/>
          <p:nvPr/>
        </p:nvSpPr>
        <p:spPr>
          <a:xfrm>
            <a:off x="4006644" y="5387879"/>
            <a:ext cx="4178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kern="100" dirty="0">
                <a:solidFill>
                  <a:srgbClr val="FBB01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Mars - octobre 2025</a:t>
            </a:r>
          </a:p>
          <a:p>
            <a:endParaRPr lang="fr-FR" dirty="0"/>
          </a:p>
        </p:txBody>
      </p:sp>
      <p:sp>
        <p:nvSpPr>
          <p:cNvPr id="2" name="Sous-titre 14">
            <a:extLst>
              <a:ext uri="{FF2B5EF4-FFF2-40B4-BE49-F238E27FC236}">
                <a16:creationId xmlns:a16="http://schemas.microsoft.com/office/drawing/2014/main" id="{F920FF37-6E53-68B6-9CCB-BF2C8886785A}"/>
              </a:ext>
            </a:extLst>
          </p:cNvPr>
          <p:cNvSpPr txBox="1">
            <a:spLocks/>
          </p:cNvSpPr>
          <p:nvPr/>
        </p:nvSpPr>
        <p:spPr>
          <a:xfrm>
            <a:off x="1523999" y="3382479"/>
            <a:ext cx="9144000" cy="1582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59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navire-école pour la paix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5900" b="1" kern="100" dirty="0">
                <a:solidFill>
                  <a:srgbClr val="0088A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Méditerranée </a:t>
            </a:r>
            <a:endParaRPr lang="fr-FR" sz="5900" kern="100" dirty="0">
              <a:solidFill>
                <a:srgbClr val="0088A5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55">
        <p:fade/>
      </p:transition>
    </mc:Choice>
    <mc:Fallback xmlns="">
      <p:transition spd="med" advTm="645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7A0AD7-8997-48F4-4428-6355D83B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25" y="818708"/>
            <a:ext cx="8074815" cy="152864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3000" b="1" dirty="0">
                <a:solidFill>
                  <a:srgbClr val="0088A5"/>
                </a:solidFill>
                <a:latin typeface="+mn-lt"/>
              </a:rPr>
              <a:t>BUDGET PREVISIONNEL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37885-59D0-E968-A25D-F055E6D03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93" y="2193843"/>
            <a:ext cx="5410527" cy="371161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bg1"/>
                </a:solidFill>
                <a:highlight>
                  <a:srgbClr val="FBB01A"/>
                </a:highlight>
              </a:rPr>
              <a:t>BUDGET MENSUEL</a:t>
            </a:r>
          </a:p>
          <a:p>
            <a:pPr marL="0" indent="0">
              <a:buNone/>
            </a:pPr>
            <a:r>
              <a:rPr lang="fr-FR" sz="1600" dirty="0"/>
              <a:t>Location et fonctionnement du navire : 60 k€ </a:t>
            </a:r>
          </a:p>
          <a:p>
            <a:pPr marL="0" indent="0">
              <a:buNone/>
            </a:pPr>
            <a:r>
              <a:rPr lang="fr-FR" sz="1600" dirty="0"/>
              <a:t>Transport et prise en charge des 25 participants : 15 k€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115EA8"/>
                </a:solidFill>
              </a:rPr>
              <a:t>Budget global par session : 75 k€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>
                <a:solidFill>
                  <a:schemeClr val="bg1"/>
                </a:solidFill>
                <a:highlight>
                  <a:srgbClr val="FBB01A"/>
                </a:highlight>
              </a:rPr>
              <a:t>BUDGET ANNUEL (8 sessions) </a:t>
            </a:r>
          </a:p>
          <a:p>
            <a:pPr marL="0" indent="0">
              <a:buNone/>
            </a:pPr>
            <a:r>
              <a:rPr lang="fr-FR" sz="1600" dirty="0"/>
              <a:t>75 k€ x 8 sessions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115EA8"/>
                </a:solidFill>
              </a:rPr>
              <a:t>Budget global annuel : 600 k€</a:t>
            </a:r>
          </a:p>
          <a:p>
            <a:pPr marL="0" indent="0">
              <a:buNone/>
            </a:pPr>
            <a:endParaRPr lang="fr-FR" sz="2200" dirty="0">
              <a:solidFill>
                <a:srgbClr val="115EA8"/>
              </a:solidFill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115EA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www.med25belespoir.org</a:t>
            </a:r>
            <a:r>
              <a:rPr lang="fr-FR" sz="2200" dirty="0">
                <a:solidFill>
                  <a:srgbClr val="115EA8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600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1664EE-9071-FDD2-1DBC-A7879B1F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96" y="952545"/>
            <a:ext cx="1021836" cy="943568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078C163-F20F-7009-22EC-CE784512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ACF37B1-4658-D89E-7D78-FFE3EF861106}"/>
              </a:ext>
            </a:extLst>
          </p:cNvPr>
          <p:cNvSpPr txBox="1">
            <a:spLocks/>
          </p:cNvSpPr>
          <p:nvPr/>
        </p:nvSpPr>
        <p:spPr>
          <a:xfrm>
            <a:off x="6887884" y="2614274"/>
            <a:ext cx="3321020" cy="1896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dirty="0">
                <a:solidFill>
                  <a:srgbClr val="FFC000"/>
                </a:solidFill>
              </a:rPr>
              <a:t>75 € = 1 journée « embarquée » de formation à la paix pour 1 jeune </a:t>
            </a:r>
          </a:p>
        </p:txBody>
      </p:sp>
    </p:spTree>
    <p:extLst>
      <p:ext uri="{BB962C8B-B14F-4D97-AF65-F5344CB8AC3E}">
        <p14:creationId xmlns:p14="http://schemas.microsoft.com/office/powerpoint/2010/main" val="41874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"/>
    </mc:Choice>
    <mc:Fallback xmlns="">
      <p:transition spd="slow" advTm="57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C18B8FA-3C0B-4059-A40D-2F77D3ABDE7B}"/>
              </a:ext>
            </a:extLst>
          </p:cNvPr>
          <p:cNvSpPr txBox="1">
            <a:spLocks/>
          </p:cNvSpPr>
          <p:nvPr/>
        </p:nvSpPr>
        <p:spPr>
          <a:xfrm>
            <a:off x="655276" y="1998921"/>
            <a:ext cx="4873654" cy="416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b="1" kern="100" dirty="0">
                <a:solidFill>
                  <a:schemeClr val="bg1"/>
                </a:solidFill>
                <a:highlight>
                  <a:srgbClr val="FBB01A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CANDIDATURES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 as entre 20 et 35 ans et tu veux participer à l’expédition MED 25 – Le Bel Espoir 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Envoie ta candidature </a:t>
            </a:r>
            <a:r>
              <a:rPr lang="fr-FR" sz="1600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(curriculum vitae + lettre de motivation) </a:t>
            </a:r>
            <a:r>
              <a:rPr lang="fr-FR" sz="16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 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info@med25belespoir.org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avant le 31 décembre 2024.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b="1" kern="100" dirty="0">
                <a:solidFill>
                  <a:schemeClr val="bg1"/>
                </a:solidFill>
                <a:highlight>
                  <a:srgbClr val="FBB01A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PARTENARIATS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êtes une fondation, une association, une université, une entreprise, une collectivité et vous souhaitez soutenir MED 25 – Le Bel Espoir 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Devenez partenaires et contactez Etienne du Payrat :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partenaire@med25belespoir.org</a:t>
            </a:r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sz="1600" b="1" kern="100" dirty="0">
              <a:solidFill>
                <a:srgbClr val="115E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441FEB9-76C2-D43E-B87F-5E91D85A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142" y="608271"/>
            <a:ext cx="9603658" cy="1325563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88A5"/>
                </a:solidFill>
                <a:latin typeface="+mn-lt"/>
              </a:rPr>
              <a:t>BIENVENUE A BORD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C5CBCE-6B0B-3846-64F8-3CE25EB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4D3C6668-1484-BEFF-C331-B2224EAC06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6"/>
          <a:stretch/>
        </p:blipFill>
        <p:spPr>
          <a:xfrm>
            <a:off x="655275" y="457546"/>
            <a:ext cx="1007996" cy="116033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499AF-2340-89EE-D335-3F4E245A4EDB}"/>
              </a:ext>
            </a:extLst>
          </p:cNvPr>
          <p:cNvSpPr txBox="1">
            <a:spLocks/>
          </p:cNvSpPr>
          <p:nvPr/>
        </p:nvSpPr>
        <p:spPr>
          <a:xfrm>
            <a:off x="5816009" y="2583712"/>
            <a:ext cx="6039293" cy="3917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b="1" kern="100" dirty="0">
                <a:solidFill>
                  <a:schemeClr val="bg1"/>
                </a:solidFill>
                <a:highlight>
                  <a:srgbClr val="FBB01A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MECENAT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Devenez l’un des </a:t>
            </a:r>
            <a:r>
              <a:rPr lang="fr-FR" sz="1600" b="1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mécènes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de cet événement dès maintenant, en vous </a:t>
            </a:r>
            <a:r>
              <a:rPr lang="fr-FR" sz="1600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engageant à titre</a:t>
            </a:r>
            <a:r>
              <a:rPr lang="fr-FR" sz="1600" dirty="0">
                <a:solidFill>
                  <a:srgbClr val="115EA8"/>
                </a:solidFill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1600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personnel ou au nom de votre entreprise ou de votre fondation.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Tout don égal ou supérieur à </a:t>
            </a:r>
            <a:r>
              <a:rPr lang="fr-FR" sz="1600" dirty="0">
                <a:solidFill>
                  <a:srgbClr val="0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5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000 € sera encadré par une </a:t>
            </a:r>
            <a:r>
              <a:rPr lang="fr-FR" sz="1600" b="1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convention de mécénat.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Vos dons sont </a:t>
            </a:r>
            <a:r>
              <a:rPr lang="fr-FR" sz="1600" b="1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déductibles des impôts </a:t>
            </a:r>
            <a:r>
              <a:rPr lang="fr-FR" sz="1600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sur le revenu 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à hauteur de 66 % de leur montant (dans</a:t>
            </a:r>
            <a:r>
              <a:rPr lang="fr-FR" sz="1600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la limite de 20 % du revenu imposable). Ainsi, un don de 1 000 € ne vous coûte réellement</a:t>
            </a:r>
            <a:r>
              <a:rPr lang="fr-FR" sz="1600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que 340 € après réduction fiscale. Vos dons sont aussi éligibles à la </a:t>
            </a:r>
            <a:r>
              <a:rPr lang="fr-FR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déduction d’impôts </a:t>
            </a:r>
            <a:r>
              <a:rPr lang="fr-FR" sz="1600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sur les</a:t>
            </a:r>
            <a:r>
              <a:rPr lang="fr-FR" sz="1600" dirty="0">
                <a:solidFill>
                  <a:srgbClr val="115EA8"/>
                </a:solidFill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1600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sociétés</a:t>
            </a:r>
            <a:r>
              <a:rPr lang="fr-FR" sz="16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(60%). Vous recevrez un </a:t>
            </a:r>
            <a:r>
              <a:rPr lang="fr-FR" sz="1600" b="1" dirty="0">
                <a:solidFill>
                  <a:srgbClr val="115EA8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reçu fiscal.</a:t>
            </a:r>
            <a:endParaRPr lang="fr-FR" sz="1600" dirty="0">
              <a:solidFill>
                <a:srgbClr val="00000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 kern="100" dirty="0">
                <a:solidFill>
                  <a:srgbClr val="115EA8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Devenez mécènes  et contactez Edouard Detaille :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mecenat@med25belespoir.org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sz="1600" b="1" kern="100" dirty="0">
              <a:solidFill>
                <a:srgbClr val="115EA8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200" b="1" kern="100" dirty="0">
              <a:solidFill>
                <a:schemeClr val="bg1"/>
              </a:solidFill>
              <a:highlight>
                <a:srgbClr val="FBB01A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019"/>
    </mc:Choice>
    <mc:Fallback xmlns="">
      <p:transition spd="slow" advTm="70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721A63-C924-0EC9-94D6-EF8DB4A8C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738" y="1898599"/>
            <a:ext cx="6109811" cy="37991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n-US" sz="1800" dirty="0">
                <a:effectLst/>
              </a:rPr>
              <a:t>« </a:t>
            </a:r>
            <a:r>
              <a:rPr lang="en-US" sz="1800" dirty="0" err="1">
                <a:effectLst/>
              </a:rPr>
              <a:t>Soyez</a:t>
            </a:r>
            <a:r>
              <a:rPr lang="en-US" sz="1800" dirty="0">
                <a:effectLst/>
              </a:rPr>
              <a:t> une </a:t>
            </a:r>
            <a:r>
              <a:rPr lang="en-US" sz="1800" b="1" dirty="0" err="1">
                <a:solidFill>
                  <a:srgbClr val="115EA8"/>
                </a:solidFill>
                <a:effectLst/>
              </a:rPr>
              <a:t>mer</a:t>
            </a:r>
            <a:r>
              <a:rPr lang="en-US" sz="1800" b="1" dirty="0">
                <a:solidFill>
                  <a:srgbClr val="115EA8"/>
                </a:solidFill>
                <a:effectLst/>
              </a:rPr>
              <a:t> de bien</a:t>
            </a:r>
            <a:r>
              <a:rPr lang="en-US" sz="1800" dirty="0">
                <a:effectLst/>
              </a:rPr>
              <a:t>, pour faire face aux </a:t>
            </a:r>
            <a:r>
              <a:rPr lang="en-US" sz="1800" dirty="0" err="1">
                <a:effectLst/>
              </a:rPr>
              <a:t>pauvretés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d’aujourd’hui</a:t>
            </a:r>
            <a:r>
              <a:rPr lang="en-US" sz="1800" dirty="0">
                <a:effectLst/>
              </a:rPr>
              <a:t> avec une </a:t>
            </a:r>
            <a:r>
              <a:rPr lang="en-US" sz="1800" dirty="0" err="1">
                <a:effectLst/>
              </a:rPr>
              <a:t>synergie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solidaire</a:t>
            </a:r>
            <a:r>
              <a:rPr lang="en-US" sz="1800" dirty="0">
                <a:effectLst/>
              </a:rPr>
              <a:t> ; </a:t>
            </a:r>
            <a:r>
              <a:rPr lang="en-US" sz="1800" dirty="0" err="1">
                <a:effectLst/>
              </a:rPr>
              <a:t>soyez</a:t>
            </a:r>
            <a:r>
              <a:rPr lang="en-US" sz="1800" dirty="0">
                <a:effectLst/>
              </a:rPr>
              <a:t> </a:t>
            </a:r>
            <a:r>
              <a:rPr lang="en-US" sz="1800" b="1" dirty="0">
                <a:solidFill>
                  <a:srgbClr val="0070C0"/>
                </a:solidFill>
                <a:effectLst/>
              </a:rPr>
              <a:t>un port </a:t>
            </a:r>
            <a:r>
              <a:rPr lang="en-US" sz="1800" b="1" dirty="0" err="1">
                <a:solidFill>
                  <a:srgbClr val="0070C0"/>
                </a:solidFill>
                <a:effectLst/>
              </a:rPr>
              <a:t>accueillant</a:t>
            </a:r>
            <a:r>
              <a:rPr lang="en-US" sz="1800" dirty="0">
                <a:effectLst/>
              </a:rPr>
              <a:t>, pour </a:t>
            </a:r>
            <a:r>
              <a:rPr lang="en-US" sz="1800" dirty="0" err="1">
                <a:effectLst/>
              </a:rPr>
              <a:t>embrasser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ceux</a:t>
            </a:r>
            <a:r>
              <a:rPr lang="en-US" sz="1800" dirty="0">
                <a:effectLst/>
              </a:rPr>
              <a:t> qui </a:t>
            </a:r>
            <a:r>
              <a:rPr lang="en-US" sz="1800" dirty="0" err="1">
                <a:effectLst/>
              </a:rPr>
              <a:t>cherchent</a:t>
            </a:r>
            <a:r>
              <a:rPr lang="en-US" sz="1800" dirty="0">
                <a:effectLst/>
              </a:rPr>
              <a:t> un avenir </a:t>
            </a:r>
            <a:r>
              <a:rPr lang="en-US" sz="1800" dirty="0" err="1">
                <a:effectLst/>
              </a:rPr>
              <a:t>meilleur</a:t>
            </a:r>
            <a:r>
              <a:rPr lang="en-US" sz="1800" dirty="0">
                <a:effectLst/>
              </a:rPr>
              <a:t> ; </a:t>
            </a:r>
            <a:r>
              <a:rPr lang="en-US" sz="1800" dirty="0" err="1">
                <a:effectLst/>
              </a:rPr>
              <a:t>soyez</a:t>
            </a:r>
            <a:r>
              <a:rPr lang="en-US" sz="1800" dirty="0">
                <a:effectLst/>
              </a:rPr>
              <a:t> un </a:t>
            </a:r>
            <a:r>
              <a:rPr lang="en-US" sz="1800" b="1" dirty="0">
                <a:solidFill>
                  <a:srgbClr val="0070C0"/>
                </a:solidFill>
                <a:effectLst/>
              </a:rPr>
              <a:t>phare de </a:t>
            </a:r>
            <a:r>
              <a:rPr lang="en-US" sz="1800" b="1" dirty="0" err="1">
                <a:solidFill>
                  <a:srgbClr val="0070C0"/>
                </a:solidFill>
                <a:effectLst/>
              </a:rPr>
              <a:t>paix</a:t>
            </a:r>
            <a:r>
              <a:rPr lang="en-US" sz="1800" dirty="0">
                <a:effectLst/>
              </a:rPr>
              <a:t>, pour </a:t>
            </a:r>
            <a:r>
              <a:rPr lang="en-US" sz="1800" dirty="0" err="1">
                <a:effectLst/>
              </a:rPr>
              <a:t>anéantir</a:t>
            </a:r>
            <a:r>
              <a:rPr lang="en-US" sz="1800" dirty="0">
                <a:effectLst/>
              </a:rPr>
              <a:t>, à travers la culture de la rencontre, les </a:t>
            </a:r>
            <a:r>
              <a:rPr lang="en-US" sz="1800" dirty="0" err="1">
                <a:effectLst/>
              </a:rPr>
              <a:t>abîmes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ténébreux</a:t>
            </a:r>
            <a:r>
              <a:rPr lang="en-US" sz="1800" dirty="0">
                <a:effectLst/>
              </a:rPr>
              <a:t> de la violence et de la guerre. »</a:t>
            </a:r>
            <a:endParaRPr lang="en-US" sz="1800" dirty="0"/>
          </a:p>
          <a:p>
            <a:pPr algn="just">
              <a:lnSpc>
                <a:spcPts val="2500"/>
              </a:lnSpc>
              <a:spcBef>
                <a:spcPts val="0"/>
              </a:spcBef>
            </a:pPr>
            <a:r>
              <a:rPr lang="en-US" sz="1800" dirty="0">
                <a:effectLst/>
              </a:rPr>
              <a:t>		          Pape François, </a:t>
            </a:r>
            <a:r>
              <a:rPr lang="en-US" sz="1800" dirty="0" err="1">
                <a:effectLst/>
              </a:rPr>
              <a:t>Pharo</a:t>
            </a:r>
            <a:r>
              <a:rPr lang="en-US" sz="1800" dirty="0">
                <a:effectLst/>
              </a:rPr>
              <a:t>, Marseille 2023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Espace réservé pour une image  13" descr="Une image contenant habits, auditorium, Théâtre, personne&#10;&#10;Description générée automatiquement">
            <a:extLst>
              <a:ext uri="{FF2B5EF4-FFF2-40B4-BE49-F238E27FC236}">
                <a16:creationId xmlns:a16="http://schemas.microsoft.com/office/drawing/2014/main" id="{68077E78-0DE7-AADC-A7B3-B852B795F7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7733"/>
          <a:stretch/>
        </p:blipFill>
        <p:spPr>
          <a:xfrm>
            <a:off x="478162" y="925655"/>
            <a:ext cx="4349413" cy="4757971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30C768-3994-46C0-B988-56CD161A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51BCC3-FC36-9456-A72A-0A383EAC1089}"/>
              </a:ext>
            </a:extLst>
          </p:cNvPr>
          <p:cNvSpPr/>
          <p:nvPr/>
        </p:nvSpPr>
        <p:spPr>
          <a:xfrm>
            <a:off x="478162" y="925655"/>
            <a:ext cx="4349413" cy="4757971"/>
          </a:xfrm>
          <a:prstGeom prst="rect">
            <a:avLst/>
          </a:prstGeom>
          <a:noFill/>
          <a:ln w="57150">
            <a:solidFill>
              <a:srgbClr val="FBB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29D6CE7-6DC1-193D-EDEF-E7ED2A3155A4}"/>
              </a:ext>
            </a:extLst>
          </p:cNvPr>
          <p:cNvSpPr txBox="1">
            <a:spLocks/>
          </p:cNvSpPr>
          <p:nvPr/>
        </p:nvSpPr>
        <p:spPr>
          <a:xfrm>
            <a:off x="5305738" y="1079205"/>
            <a:ext cx="6211701" cy="744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000" b="1" dirty="0">
                <a:solidFill>
                  <a:schemeClr val="bg1"/>
                </a:solidFill>
                <a:highlight>
                  <a:srgbClr val="FBB01A"/>
                </a:highlight>
              </a:rPr>
              <a:t>Soyez un phare de paix!</a:t>
            </a:r>
          </a:p>
        </p:txBody>
      </p:sp>
    </p:spTree>
    <p:extLst>
      <p:ext uri="{BB962C8B-B14F-4D97-AF65-F5344CB8AC3E}">
        <p14:creationId xmlns:p14="http://schemas.microsoft.com/office/powerpoint/2010/main" val="26499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6"/>
    </mc:Choice>
    <mc:Fallback xmlns="">
      <p:transition spd="slow" advTm="57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3BD2E4-FEDE-B546-6568-507197FD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14" y="1246911"/>
            <a:ext cx="7281242" cy="461315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200" dirty="0">
                <a:solidFill>
                  <a:schemeClr val="bg1"/>
                </a:solidFill>
                <a:highlight>
                  <a:srgbClr val="FBB01A"/>
                </a:highlight>
                <a:latin typeface="+mn-lt"/>
              </a:rPr>
              <a:t>Après les </a:t>
            </a:r>
            <a:r>
              <a:rPr lang="fr-FR" sz="2200" i="1" dirty="0">
                <a:solidFill>
                  <a:schemeClr val="bg1"/>
                </a:solidFill>
                <a:highlight>
                  <a:srgbClr val="FBB01A"/>
                </a:highlight>
                <a:latin typeface="+mn-lt"/>
              </a:rPr>
              <a:t>Rencontres méditerranéennes </a:t>
            </a:r>
            <a:r>
              <a:rPr lang="fr-FR" sz="2200" dirty="0">
                <a:solidFill>
                  <a:schemeClr val="bg1"/>
                </a:solidFill>
                <a:highlight>
                  <a:srgbClr val="FBB01A"/>
                </a:highlight>
                <a:latin typeface="+mn-lt"/>
              </a:rPr>
              <a:t>de Bari (2020), Florence (2022), Marseille (2023) et Tirana (2024)</a:t>
            </a:r>
            <a:br>
              <a:rPr lang="fr-FR" sz="2700" b="1" dirty="0">
                <a:solidFill>
                  <a:srgbClr val="115EA8"/>
                </a:solidFill>
                <a:highlight>
                  <a:srgbClr val="FBB01A"/>
                </a:highlight>
                <a:latin typeface="+mn-lt"/>
              </a:rPr>
            </a:br>
            <a:br>
              <a:rPr lang="fr-FR" sz="2700" b="1" dirty="0">
                <a:solidFill>
                  <a:srgbClr val="115EA8"/>
                </a:solidFill>
                <a:latin typeface="+mn-lt"/>
              </a:rPr>
            </a:br>
            <a:r>
              <a:rPr lang="fr-FR" sz="2200" b="1" dirty="0">
                <a:solidFill>
                  <a:srgbClr val="115EA8"/>
                </a:solidFill>
                <a:latin typeface="+mn-lt"/>
              </a:rPr>
              <a:t>Un navire-école en Méditerranée</a:t>
            </a: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r>
              <a:rPr lang="fr-FR" sz="2200" b="1" dirty="0">
                <a:solidFill>
                  <a:srgbClr val="0088A5"/>
                </a:solidFill>
                <a:latin typeface="+mn-lt"/>
              </a:rPr>
              <a:t>De mars à octobre 2025</a:t>
            </a:r>
            <a:br>
              <a:rPr lang="fr-FR" sz="2200" b="1" dirty="0">
                <a:solidFill>
                  <a:srgbClr val="0088A5"/>
                </a:solidFill>
                <a:latin typeface="+mn-lt"/>
              </a:rPr>
            </a:b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r>
              <a:rPr lang="fr-FR" sz="2200" b="1" dirty="0">
                <a:solidFill>
                  <a:srgbClr val="115EA8"/>
                </a:solidFill>
                <a:latin typeface="+mn-lt"/>
              </a:rPr>
              <a:t>8 mois de navigation</a:t>
            </a: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r>
              <a:rPr lang="fr-FR" sz="2200" b="1" dirty="0">
                <a:solidFill>
                  <a:srgbClr val="0088A5"/>
                </a:solidFill>
                <a:latin typeface="+mn-lt"/>
              </a:rPr>
              <a:t>8 ports de départ et une quinzaine d’escales</a:t>
            </a:r>
            <a:br>
              <a:rPr lang="fr-FR" sz="2200" b="1" dirty="0">
                <a:solidFill>
                  <a:srgbClr val="0088A5"/>
                </a:solidFill>
                <a:latin typeface="+mn-lt"/>
              </a:rPr>
            </a:br>
            <a:br>
              <a:rPr lang="fr-FR" sz="2200" b="1" dirty="0">
                <a:solidFill>
                  <a:srgbClr val="115EA8"/>
                </a:solidFill>
                <a:latin typeface="+mn-lt"/>
              </a:rPr>
            </a:br>
            <a:r>
              <a:rPr lang="fr-FR" sz="2200" b="1" dirty="0">
                <a:solidFill>
                  <a:srgbClr val="115EA8"/>
                </a:solidFill>
                <a:latin typeface="+mn-lt"/>
              </a:rPr>
              <a:t>200 jeunes embarqués de toutes confessions et religions</a:t>
            </a:r>
            <a:br>
              <a:rPr lang="fr-FR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3600" b="1" dirty="0">
              <a:solidFill>
                <a:srgbClr val="115EA8"/>
              </a:solidFill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D63F95-0A6B-3E26-ADF8-DC35F10D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9" y="1663880"/>
            <a:ext cx="2742904" cy="18308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660EE8-7C62-87CC-774F-77AABEF67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5" b="832"/>
          <a:stretch/>
        </p:blipFill>
        <p:spPr>
          <a:xfrm>
            <a:off x="853120" y="3764692"/>
            <a:ext cx="2744002" cy="1830863"/>
          </a:xfrm>
          <a:prstGeom prst="rect">
            <a:avLst/>
          </a:prstGeom>
        </p:spPr>
      </p:pic>
      <p:pic>
        <p:nvPicPr>
          <p:cNvPr id="12" name="Image 1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CB24C1FF-0C0A-0C9C-0245-2A0153D85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6"/>
          <a:stretch/>
        </p:blipFill>
        <p:spPr>
          <a:xfrm>
            <a:off x="1065875" y="162279"/>
            <a:ext cx="733546" cy="8444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A35A10-1600-B98D-3F03-09433D50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2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4499DA3-5F3B-C27D-678A-BFCD53892ABC}"/>
              </a:ext>
            </a:extLst>
          </p:cNvPr>
          <p:cNvSpPr txBox="1">
            <a:spLocks/>
          </p:cNvSpPr>
          <p:nvPr/>
        </p:nvSpPr>
        <p:spPr>
          <a:xfrm>
            <a:off x="755841" y="581921"/>
            <a:ext cx="2819548" cy="1528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FR" sz="3000" b="1" dirty="0">
                <a:solidFill>
                  <a:srgbClr val="0088A5"/>
                </a:solidFill>
                <a:latin typeface="+mn-lt"/>
              </a:rPr>
              <a:t>LE PROJET</a:t>
            </a:r>
          </a:p>
        </p:txBody>
      </p:sp>
    </p:spTree>
    <p:extLst>
      <p:ext uri="{BB962C8B-B14F-4D97-AF65-F5344CB8AC3E}">
        <p14:creationId xmlns:p14="http://schemas.microsoft.com/office/powerpoint/2010/main" val="29930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3"/>
    </mc:Choice>
    <mc:Fallback xmlns="">
      <p:transition spd="slow" advTm="28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7A0AD7-8997-48F4-4428-6355D83B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611" y="701707"/>
            <a:ext cx="8074815" cy="152864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3000" b="1" dirty="0">
                <a:solidFill>
                  <a:srgbClr val="0088A5"/>
                </a:solidFill>
                <a:latin typeface="+mn-lt"/>
              </a:rPr>
              <a:t>LES OBJECTIFS</a:t>
            </a:r>
            <a:br>
              <a:rPr lang="fr-FR" sz="3000" b="1" dirty="0">
                <a:solidFill>
                  <a:srgbClr val="0088A5"/>
                </a:solidFill>
                <a:latin typeface="+mn-lt"/>
              </a:rPr>
            </a:br>
            <a:r>
              <a:rPr lang="fr-FR" sz="2200" dirty="0">
                <a:solidFill>
                  <a:srgbClr val="0088A5"/>
                </a:solidFill>
                <a:latin typeface="+mn-lt"/>
              </a:rPr>
              <a:t>Ils visent à agir pour la paix en Méditerranée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CA5749-9013-D4FB-0D62-C981FF233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3" r="20683"/>
          <a:stretch/>
        </p:blipFill>
        <p:spPr>
          <a:xfrm>
            <a:off x="9051090" y="1219307"/>
            <a:ext cx="2310473" cy="4625337"/>
          </a:xfrm>
          <a:prstGeom prst="rect">
            <a:avLst/>
          </a:prstGeom>
        </p:spPr>
      </p:pic>
      <p:pic>
        <p:nvPicPr>
          <p:cNvPr id="8" name="Image 7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F685A676-A5CB-E134-5F8C-522B612CB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23944" r="30636" b="32239"/>
          <a:stretch/>
        </p:blipFill>
        <p:spPr>
          <a:xfrm>
            <a:off x="815704" y="984011"/>
            <a:ext cx="772040" cy="92675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C6F734-282A-DB9F-ABB9-74D0049B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37095-BE6C-3584-9BDA-5DEAC6C6CD7F}"/>
              </a:ext>
            </a:extLst>
          </p:cNvPr>
          <p:cNvSpPr/>
          <p:nvPr/>
        </p:nvSpPr>
        <p:spPr>
          <a:xfrm>
            <a:off x="640068" y="626843"/>
            <a:ext cx="10905053" cy="5604314"/>
          </a:xfrm>
          <a:prstGeom prst="rect">
            <a:avLst/>
          </a:prstGeom>
          <a:noFill/>
          <a:ln w="57150">
            <a:solidFill>
              <a:srgbClr val="FBB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9DF944-C2A3-E814-541E-7D8C73772C51}"/>
              </a:ext>
            </a:extLst>
          </p:cNvPr>
          <p:cNvSpPr txBox="1"/>
          <p:nvPr/>
        </p:nvSpPr>
        <p:spPr>
          <a:xfrm>
            <a:off x="879598" y="2305214"/>
            <a:ext cx="2865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115EA8"/>
                </a:solidFill>
                <a:ea typeface="+mj-ea"/>
                <a:cs typeface="+mj-cs"/>
              </a:rPr>
              <a:t>1. La formation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Chaque session de 15 jours conduit à l’obtention d’un </a:t>
            </a:r>
            <a:r>
              <a:rPr lang="fr-FR" b="1" dirty="0">
                <a:solidFill>
                  <a:srgbClr val="0088A5"/>
                </a:solidFill>
                <a:latin typeface="Arial" panose="020B0604020202020204" pitchFamily="34" charset="0"/>
              </a:rPr>
              <a:t>certificat.</a:t>
            </a:r>
          </a:p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2200" b="1" dirty="0">
                <a:solidFill>
                  <a:srgbClr val="115EA8"/>
                </a:solidFill>
                <a:ea typeface="+mj-ea"/>
                <a:cs typeface="+mj-cs"/>
              </a:rPr>
              <a:t>2. L’expertise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Huit colloques thématiques sur les grands défis méditerranéens donnent lieu à l’élaboration d’un </a:t>
            </a:r>
            <a:r>
              <a:rPr lang="fr-FR" b="1" dirty="0">
                <a:solidFill>
                  <a:srgbClr val="0088A5"/>
                </a:solidFill>
                <a:latin typeface="Arial" panose="020B0604020202020204" pitchFamily="34" charset="0"/>
              </a:rPr>
              <a:t>livre blanc.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58CC6E-EF31-11F9-32C6-90B7002A7D7F}"/>
              </a:ext>
            </a:extLst>
          </p:cNvPr>
          <p:cNvSpPr txBox="1"/>
          <p:nvPr/>
        </p:nvSpPr>
        <p:spPr>
          <a:xfrm>
            <a:off x="3893574" y="2305214"/>
            <a:ext cx="47170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115EA8"/>
                </a:solidFill>
                <a:ea typeface="+mj-ea"/>
                <a:cs typeface="+mj-cs"/>
              </a:rPr>
              <a:t>3. La fraternité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Les rencontres méditerranéennes mettent  en place un </a:t>
            </a:r>
            <a:r>
              <a:rPr lang="fr-FR" b="1" dirty="0">
                <a:solidFill>
                  <a:srgbClr val="0088A5"/>
                </a:solidFill>
                <a:latin typeface="Arial" panose="020B0604020202020204" pitchFamily="34" charset="0"/>
              </a:rPr>
              <a:t>réseau d'entraide et d'amitié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au service de la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mobilité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des talents.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2200" b="1" dirty="0">
                <a:solidFill>
                  <a:srgbClr val="115EA8"/>
                </a:solidFill>
                <a:ea typeface="+mj-ea"/>
                <a:cs typeface="+mj-cs"/>
              </a:rPr>
              <a:t>4. L’interdisciplinarité</a:t>
            </a:r>
          </a:p>
          <a:p>
            <a:r>
              <a:rPr lang="fr-FR" dirty="0">
                <a:latin typeface="Arial" panose="020B0604020202020204" pitchFamily="34" charset="0"/>
              </a:rPr>
              <a:t>Le développement des partenariats donne lieu à la Création d’un </a:t>
            </a:r>
            <a:r>
              <a:rPr lang="fr-FR" b="1" i="1" dirty="0" err="1">
                <a:solidFill>
                  <a:srgbClr val="0088A5"/>
                </a:solidFill>
                <a:latin typeface="Arial" panose="020B0604020202020204" pitchFamily="34" charset="0"/>
              </a:rPr>
              <a:t>think</a:t>
            </a:r>
            <a:r>
              <a:rPr lang="fr-FR" b="1" i="1" dirty="0">
                <a:solidFill>
                  <a:srgbClr val="0088A5"/>
                </a:solidFill>
                <a:latin typeface="Arial" panose="020B0604020202020204" pitchFamily="34" charset="0"/>
              </a:rPr>
              <a:t> tank </a:t>
            </a:r>
            <a:r>
              <a:rPr lang="fr-FR" dirty="0">
                <a:latin typeface="Arial" panose="020B0604020202020204" pitchFamily="34" charset="0"/>
              </a:rPr>
              <a:t>méditerranéen rassemblant des compétences croisées dans les domaines économiques, religieux, éducatifs et associatifs.</a:t>
            </a:r>
          </a:p>
        </p:txBody>
      </p:sp>
    </p:spTree>
    <p:extLst>
      <p:ext uri="{BB962C8B-B14F-4D97-AF65-F5344CB8AC3E}">
        <p14:creationId xmlns:p14="http://schemas.microsoft.com/office/powerpoint/2010/main" val="39397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1"/>
    </mc:Choice>
    <mc:Fallback xmlns="">
      <p:transition spd="slow" advTm="125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3ACA79DC-8849-3EA5-B148-08D3E078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0072" r="5844" b="9011"/>
          <a:stretch/>
        </p:blipFill>
        <p:spPr>
          <a:xfrm>
            <a:off x="2708180" y="2511687"/>
            <a:ext cx="6689406" cy="2901544"/>
          </a:xfrm>
          <a:prstGeom prst="rect">
            <a:avLst/>
          </a:prstGeom>
        </p:spPr>
      </p:pic>
      <p:sp>
        <p:nvSpPr>
          <p:cNvPr id="68" name="Flèche : courbe vers la droite 67">
            <a:extLst>
              <a:ext uri="{FF2B5EF4-FFF2-40B4-BE49-F238E27FC236}">
                <a16:creationId xmlns:a16="http://schemas.microsoft.com/office/drawing/2014/main" id="{019C6E1A-5CFC-7075-B236-19FFE405E0F2}"/>
              </a:ext>
            </a:extLst>
          </p:cNvPr>
          <p:cNvSpPr/>
          <p:nvPr/>
        </p:nvSpPr>
        <p:spPr>
          <a:xfrm rot="5400000">
            <a:off x="5403152" y="-4153835"/>
            <a:ext cx="1475252" cy="11375062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highlight>
                <a:srgbClr val="FBB01A"/>
              </a:highlight>
            </a:endParaRPr>
          </a:p>
        </p:txBody>
      </p:sp>
      <p:sp>
        <p:nvSpPr>
          <p:cNvPr id="67" name="Flèche : courbe vers la droite 66">
            <a:extLst>
              <a:ext uri="{FF2B5EF4-FFF2-40B4-BE49-F238E27FC236}">
                <a16:creationId xmlns:a16="http://schemas.microsoft.com/office/drawing/2014/main" id="{E3B6AC9E-73C0-942A-F44F-847C1EEE342F}"/>
              </a:ext>
            </a:extLst>
          </p:cNvPr>
          <p:cNvSpPr/>
          <p:nvPr/>
        </p:nvSpPr>
        <p:spPr>
          <a:xfrm rot="16200000">
            <a:off x="5626237" y="468304"/>
            <a:ext cx="1243297" cy="11375062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highlight>
                <a:srgbClr val="FBB01A"/>
              </a:highlight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3C9A77-3295-32B7-BE85-1FE44354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5" y="-487388"/>
            <a:ext cx="10255130" cy="7885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dirty="0"/>
            </a:br>
            <a:r>
              <a:rPr lang="fr-FR" sz="3300" b="1" cap="all" dirty="0">
                <a:solidFill>
                  <a:srgbClr val="0088A5"/>
                </a:solidFill>
              </a:rPr>
              <a:t>Carte prévisionnelle de navigation </a:t>
            </a:r>
            <a:r>
              <a:rPr lang="fr-FR" sz="2700" b="1" cap="all" baseline="30000" dirty="0">
                <a:solidFill>
                  <a:srgbClr val="0088A5"/>
                </a:solidFill>
              </a:rPr>
              <a:t>*</a:t>
            </a:r>
            <a:r>
              <a:rPr lang="fr-FR" sz="2700" b="1" baseline="30000" dirty="0">
                <a:solidFill>
                  <a:srgbClr val="0088A5"/>
                </a:solidFill>
              </a:rPr>
              <a:t>les </a:t>
            </a:r>
            <a:r>
              <a:rPr lang="fr-FR" sz="2700" b="1" baseline="30000">
                <a:solidFill>
                  <a:srgbClr val="0088A5"/>
                </a:solidFill>
              </a:rPr>
              <a:t>escales pourront </a:t>
            </a:r>
            <a:r>
              <a:rPr lang="fr-FR" sz="2700" b="1" baseline="30000" dirty="0">
                <a:solidFill>
                  <a:srgbClr val="0088A5"/>
                </a:solidFill>
              </a:rPr>
              <a:t>être modifiées</a:t>
            </a:r>
            <a:endParaRPr lang="fr-FR" sz="2700" b="1" baseline="30000" dirty="0">
              <a:solidFill>
                <a:srgbClr val="0070C0"/>
              </a:solidFill>
            </a:endParaRPr>
          </a:p>
        </p:txBody>
      </p:sp>
      <p:pic>
        <p:nvPicPr>
          <p:cNvPr id="8" name="Image 7" descr="Une image contenant symbole, crochet, silhouette&#10;&#10;Description générée automatiquement">
            <a:extLst>
              <a:ext uri="{FF2B5EF4-FFF2-40B4-BE49-F238E27FC236}">
                <a16:creationId xmlns:a16="http://schemas.microsoft.com/office/drawing/2014/main" id="{990DFA4E-BDE7-814C-BF57-9C32E3B25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9824" r="11256" b="8316"/>
          <a:stretch/>
        </p:blipFill>
        <p:spPr>
          <a:xfrm>
            <a:off x="560354" y="272906"/>
            <a:ext cx="723780" cy="7885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B5E82F-C9F5-0600-ABF1-04B5C37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20" y="6435835"/>
            <a:ext cx="2743200" cy="365125"/>
          </a:xfrm>
        </p:spPr>
        <p:txBody>
          <a:bodyPr/>
          <a:lstStyle/>
          <a:p>
            <a:fld id="{DABE7321-59AF-4407-A119-1AD32AFB8E89}" type="slidenum">
              <a:rPr lang="fr-FR" smtClean="0"/>
              <a:t>4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BEC2D-24C5-2B87-27C2-E40A33A590DB}"/>
              </a:ext>
            </a:extLst>
          </p:cNvPr>
          <p:cNvSpPr/>
          <p:nvPr/>
        </p:nvSpPr>
        <p:spPr>
          <a:xfrm>
            <a:off x="560354" y="6369549"/>
            <a:ext cx="1992176" cy="4917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970661-E603-68BF-7D2D-223647BA0CF7}"/>
              </a:ext>
            </a:extLst>
          </p:cNvPr>
          <p:cNvSpPr txBox="1"/>
          <p:nvPr/>
        </p:nvSpPr>
        <p:spPr>
          <a:xfrm>
            <a:off x="274476" y="3898394"/>
            <a:ext cx="2441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0088A5"/>
                </a:solidFill>
              </a:rPr>
              <a:t>1</a:t>
            </a:r>
            <a:r>
              <a:rPr lang="en-US" sz="1500" b="1" baseline="30000" dirty="0">
                <a:solidFill>
                  <a:srgbClr val="0088A5"/>
                </a:solidFill>
              </a:rPr>
              <a:t>ère</a:t>
            </a:r>
            <a:r>
              <a:rPr lang="en-US" sz="1500" b="1" dirty="0">
                <a:solidFill>
                  <a:srgbClr val="0088A5"/>
                </a:solidFill>
              </a:rPr>
              <a:t> étape:  Mars 2025</a:t>
            </a:r>
          </a:p>
          <a:p>
            <a:pPr lvl="0" algn="ctr"/>
            <a:r>
              <a:rPr lang="en-US" sz="1500" b="1" dirty="0">
                <a:solidFill>
                  <a:srgbClr val="0088A5"/>
                </a:solidFill>
                <a:highlight>
                  <a:srgbClr val="FBB01A"/>
                </a:highlight>
              </a:rPr>
              <a:t>BARCELONE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Départ</a:t>
            </a:r>
            <a:r>
              <a:rPr lang="en-US" sz="1500" b="1" dirty="0">
                <a:solidFill>
                  <a:srgbClr val="0088A5"/>
                </a:solidFill>
              </a:rPr>
              <a:t> </a:t>
            </a:r>
            <a:r>
              <a:rPr lang="en-US" sz="1500" dirty="0">
                <a:solidFill>
                  <a:srgbClr val="0088A5"/>
                </a:solidFill>
              </a:rPr>
              <a:t>le 1er mars 2025 </a:t>
            </a:r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Malaga - </a:t>
            </a:r>
            <a:r>
              <a:rPr lang="en-US" sz="1500" dirty="0" err="1">
                <a:solidFill>
                  <a:srgbClr val="0088A5"/>
                </a:solidFill>
              </a:rPr>
              <a:t>Tetouan</a:t>
            </a:r>
            <a:r>
              <a:rPr lang="en-US" sz="1500" dirty="0">
                <a:solidFill>
                  <a:srgbClr val="0088A5"/>
                </a:solidFill>
              </a:rPr>
              <a:t> </a:t>
            </a:r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Dialogue des cultures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4F51E8B-28E9-413D-8858-2539918E8E74}"/>
              </a:ext>
            </a:extLst>
          </p:cNvPr>
          <p:cNvSpPr txBox="1"/>
          <p:nvPr/>
        </p:nvSpPr>
        <p:spPr>
          <a:xfrm>
            <a:off x="2966736" y="5374072"/>
            <a:ext cx="314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b="1" dirty="0">
                <a:solidFill>
                  <a:srgbClr val="115EA8"/>
                </a:solidFill>
              </a:rPr>
              <a:t>2</a:t>
            </a:r>
            <a:r>
              <a:rPr lang="en-US" sz="1500" b="1" baseline="30000" dirty="0">
                <a:solidFill>
                  <a:srgbClr val="115EA8"/>
                </a:solidFill>
              </a:rPr>
              <a:t>ème</a:t>
            </a:r>
            <a:r>
              <a:rPr lang="en-US" sz="1500" b="1" dirty="0">
                <a:solidFill>
                  <a:srgbClr val="115EA8"/>
                </a:solidFill>
              </a:rPr>
              <a:t> étape. Avril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3DB6E9"/>
                </a:highlight>
              </a:rPr>
              <a:t>PALERME</a:t>
            </a:r>
          </a:p>
          <a:p>
            <a:pPr lvl="0" algn="ctr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Annaba - Bizerte </a:t>
            </a:r>
          </a:p>
          <a:p>
            <a:pPr lvl="0" algn="ctr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Education et société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051BF1-71CA-E595-C5B1-CB43698F1AD6}"/>
              </a:ext>
            </a:extLst>
          </p:cNvPr>
          <p:cNvSpPr txBox="1"/>
          <p:nvPr/>
        </p:nvSpPr>
        <p:spPr>
          <a:xfrm>
            <a:off x="6196588" y="5374071"/>
            <a:ext cx="3162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b="1" dirty="0">
                <a:solidFill>
                  <a:srgbClr val="0088A5"/>
                </a:solidFill>
              </a:rPr>
              <a:t>3</a:t>
            </a:r>
            <a:r>
              <a:rPr lang="en-US" sz="1500" b="1" baseline="30000" dirty="0">
                <a:solidFill>
                  <a:srgbClr val="0088A5"/>
                </a:solidFill>
              </a:rPr>
              <a:t>ème</a:t>
            </a:r>
            <a:r>
              <a:rPr lang="en-US" sz="1500" b="1" dirty="0">
                <a:solidFill>
                  <a:srgbClr val="0088A5"/>
                </a:solidFill>
              </a:rPr>
              <a:t> étape. Mai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0088A5"/>
                </a:highlight>
              </a:rPr>
              <a:t>LA VALETTE</a:t>
            </a:r>
          </a:p>
          <a:p>
            <a:pPr lvl="0" algn="ctr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Syracuse - </a:t>
            </a:r>
            <a:r>
              <a:rPr lang="en-US" sz="1500" dirty="0" err="1">
                <a:solidFill>
                  <a:srgbClr val="0088A5"/>
                </a:solidFill>
              </a:rPr>
              <a:t>Crète</a:t>
            </a:r>
            <a:endParaRPr lang="en-US" sz="1500" dirty="0"/>
          </a:p>
          <a:p>
            <a:pPr lvl="0" algn="ctr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Femmes </a:t>
            </a:r>
            <a:r>
              <a:rPr lang="en-US" sz="1500" dirty="0" err="1">
                <a:solidFill>
                  <a:srgbClr val="115EA8"/>
                </a:solidFill>
              </a:rPr>
              <a:t>en</a:t>
            </a:r>
            <a:r>
              <a:rPr lang="en-US" sz="1500" dirty="0">
                <a:solidFill>
                  <a:srgbClr val="115EA8"/>
                </a:solidFill>
              </a:rPr>
              <a:t> </a:t>
            </a:r>
            <a:r>
              <a:rPr lang="en-US" sz="1500" dirty="0" err="1">
                <a:solidFill>
                  <a:srgbClr val="115EA8"/>
                </a:solidFill>
              </a:rPr>
              <a:t>Méditerranée</a:t>
            </a:r>
            <a:endParaRPr lang="en-US" sz="1500" dirty="0">
              <a:solidFill>
                <a:srgbClr val="115EA8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E55B2AE-3FF5-D1AC-3B8B-AAB3A4A147F9}"/>
              </a:ext>
            </a:extLst>
          </p:cNvPr>
          <p:cNvSpPr txBox="1"/>
          <p:nvPr/>
        </p:nvSpPr>
        <p:spPr>
          <a:xfrm>
            <a:off x="9182211" y="4159871"/>
            <a:ext cx="2682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115EA8"/>
                </a:solidFill>
              </a:rPr>
              <a:t>4</a:t>
            </a:r>
            <a:r>
              <a:rPr lang="en-US" sz="1500" b="1" baseline="30000" dirty="0">
                <a:solidFill>
                  <a:srgbClr val="115EA8"/>
                </a:solidFill>
              </a:rPr>
              <a:t>ème</a:t>
            </a:r>
            <a:r>
              <a:rPr lang="en-US" sz="1500" b="1" dirty="0">
                <a:solidFill>
                  <a:srgbClr val="115EA8"/>
                </a:solidFill>
              </a:rPr>
              <a:t> étape: </a:t>
            </a:r>
            <a:r>
              <a:rPr lang="en-US" sz="1500" b="1" dirty="0" err="1">
                <a:solidFill>
                  <a:srgbClr val="115EA8"/>
                </a:solidFill>
              </a:rPr>
              <a:t>Juin</a:t>
            </a:r>
            <a:r>
              <a:rPr lang="en-US" sz="1500" b="1" dirty="0">
                <a:solidFill>
                  <a:srgbClr val="115EA8"/>
                </a:solidFill>
              </a:rPr>
              <a:t>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115EA8"/>
                </a:highlight>
              </a:rPr>
              <a:t>PAPHOS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</a:t>
            </a:r>
            <a:r>
              <a:rPr lang="en-US" sz="1500" dirty="0" err="1">
                <a:solidFill>
                  <a:srgbClr val="0088A5"/>
                </a:solidFill>
              </a:rPr>
              <a:t>Beyrouth</a:t>
            </a:r>
            <a:r>
              <a:rPr lang="en-US" sz="1500" dirty="0">
                <a:solidFill>
                  <a:srgbClr val="0088A5"/>
                </a:solidFill>
              </a:rPr>
              <a:t> - Byblos</a:t>
            </a:r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Religions </a:t>
            </a:r>
            <a:r>
              <a:rPr lang="en-US" sz="1500" dirty="0" err="1">
                <a:solidFill>
                  <a:srgbClr val="115EA8"/>
                </a:solidFill>
              </a:rPr>
              <a:t>en</a:t>
            </a:r>
            <a:r>
              <a:rPr lang="en-US" sz="1500" dirty="0">
                <a:solidFill>
                  <a:srgbClr val="115EA8"/>
                </a:solidFill>
              </a:rPr>
              <a:t> dialogue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E381E5E-74ED-0CAC-0F53-578A40D8C248}"/>
              </a:ext>
            </a:extLst>
          </p:cNvPr>
          <p:cNvSpPr txBox="1"/>
          <p:nvPr/>
        </p:nvSpPr>
        <p:spPr>
          <a:xfrm>
            <a:off x="9257065" y="2377255"/>
            <a:ext cx="2517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0088A5"/>
                </a:solidFill>
              </a:rPr>
              <a:t>5</a:t>
            </a:r>
            <a:r>
              <a:rPr lang="en-US" sz="1500" b="1" baseline="30000" dirty="0">
                <a:solidFill>
                  <a:srgbClr val="0088A5"/>
                </a:solidFill>
              </a:rPr>
              <a:t>ème</a:t>
            </a:r>
            <a:r>
              <a:rPr lang="en-US" sz="1500" b="1" dirty="0">
                <a:solidFill>
                  <a:srgbClr val="0088A5"/>
                </a:solidFill>
              </a:rPr>
              <a:t> étape: Juillet 2025</a:t>
            </a:r>
          </a:p>
          <a:p>
            <a:pPr lvl="0" algn="ctr"/>
            <a:r>
              <a:rPr lang="en-US" sz="1500" b="1" dirty="0">
                <a:solidFill>
                  <a:srgbClr val="0088A5"/>
                </a:solidFill>
                <a:highlight>
                  <a:srgbClr val="FBB01A"/>
                </a:highlight>
              </a:rPr>
              <a:t>ISTANBUL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</a:t>
            </a:r>
            <a:r>
              <a:rPr lang="en-US" sz="1500" b="0" dirty="0">
                <a:solidFill>
                  <a:srgbClr val="0088A5"/>
                </a:solidFill>
              </a:rPr>
              <a:t> </a:t>
            </a:r>
            <a:r>
              <a:rPr lang="en-US" sz="1500" b="0" dirty="0" err="1">
                <a:solidFill>
                  <a:srgbClr val="0088A5"/>
                </a:solidFill>
              </a:rPr>
              <a:t>Thessalonique</a:t>
            </a:r>
            <a:r>
              <a:rPr lang="en-US" sz="1500" dirty="0">
                <a:solidFill>
                  <a:srgbClr val="0088A5"/>
                </a:solidFill>
              </a:rPr>
              <a:t> – </a:t>
            </a:r>
          </a:p>
          <a:p>
            <a:pPr lvl="0"/>
            <a:r>
              <a:rPr lang="en-US" sz="1500" dirty="0" err="1">
                <a:solidFill>
                  <a:srgbClr val="0088A5"/>
                </a:solidFill>
              </a:rPr>
              <a:t>Athènes</a:t>
            </a:r>
            <a:endParaRPr lang="en-US" sz="1500" dirty="0">
              <a:solidFill>
                <a:srgbClr val="0088A5"/>
              </a:solidFill>
            </a:endParaRPr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</a:t>
            </a:r>
            <a:r>
              <a:rPr lang="en-US" sz="1500" dirty="0" err="1">
                <a:solidFill>
                  <a:srgbClr val="115EA8"/>
                </a:solidFill>
              </a:rPr>
              <a:t>Environnement</a:t>
            </a:r>
            <a:r>
              <a:rPr lang="en-US" sz="1500" dirty="0">
                <a:solidFill>
                  <a:srgbClr val="115EA8"/>
                </a:solidFill>
              </a:rPr>
              <a:t> et </a:t>
            </a:r>
            <a:r>
              <a:rPr lang="en-US" sz="1500" dirty="0" err="1">
                <a:solidFill>
                  <a:srgbClr val="115EA8"/>
                </a:solidFill>
              </a:rPr>
              <a:t>développement</a:t>
            </a:r>
            <a:endParaRPr lang="en-US" sz="1500" dirty="0">
              <a:solidFill>
                <a:srgbClr val="115EA8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C9A783C-14D1-B936-BCE6-969A89C09CDA}"/>
              </a:ext>
            </a:extLst>
          </p:cNvPr>
          <p:cNvSpPr txBox="1"/>
          <p:nvPr/>
        </p:nvSpPr>
        <p:spPr>
          <a:xfrm>
            <a:off x="6343555" y="1222263"/>
            <a:ext cx="24497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115EA8"/>
                </a:solidFill>
              </a:rPr>
              <a:t>6</a:t>
            </a:r>
            <a:r>
              <a:rPr lang="en-US" sz="1500" b="1" baseline="30000" dirty="0">
                <a:solidFill>
                  <a:srgbClr val="115EA8"/>
                </a:solidFill>
              </a:rPr>
              <a:t>ème</a:t>
            </a:r>
            <a:r>
              <a:rPr lang="en-US" sz="1500" b="1" dirty="0">
                <a:solidFill>
                  <a:srgbClr val="115EA8"/>
                </a:solidFill>
              </a:rPr>
              <a:t> étape: </a:t>
            </a:r>
            <a:r>
              <a:rPr lang="en-US" sz="1500" b="1" dirty="0" err="1">
                <a:solidFill>
                  <a:srgbClr val="115EA8"/>
                </a:solidFill>
              </a:rPr>
              <a:t>Août</a:t>
            </a:r>
            <a:r>
              <a:rPr lang="en-US" sz="1500" b="1" dirty="0">
                <a:solidFill>
                  <a:srgbClr val="115EA8"/>
                </a:solidFill>
              </a:rPr>
              <a:t>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115EA8"/>
                </a:highlight>
              </a:rPr>
              <a:t>DÜRRES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Split - </a:t>
            </a:r>
            <a:r>
              <a:rPr lang="en-US" sz="1500" dirty="0" err="1">
                <a:solidFill>
                  <a:srgbClr val="0088A5"/>
                </a:solidFill>
              </a:rPr>
              <a:t>Ancône</a:t>
            </a:r>
            <a:endParaRPr lang="en-US" sz="1500" dirty="0"/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Les </a:t>
            </a:r>
            <a:r>
              <a:rPr lang="en-US" sz="1500" dirty="0" err="1">
                <a:solidFill>
                  <a:srgbClr val="115EA8"/>
                </a:solidFill>
              </a:rPr>
              <a:t>défis</a:t>
            </a:r>
            <a:r>
              <a:rPr lang="en-US" sz="1500" dirty="0">
                <a:solidFill>
                  <a:srgbClr val="115EA8"/>
                </a:solidFill>
              </a:rPr>
              <a:t> </a:t>
            </a:r>
            <a:r>
              <a:rPr lang="en-US" sz="1500" dirty="0" err="1">
                <a:solidFill>
                  <a:srgbClr val="115EA8"/>
                </a:solidFill>
              </a:rPr>
              <a:t>migratoires</a:t>
            </a:r>
            <a:endParaRPr lang="fr-FR" sz="15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5A8CE9A-E629-7A6E-EB84-8610EF5110DD}"/>
              </a:ext>
            </a:extLst>
          </p:cNvPr>
          <p:cNvSpPr txBox="1"/>
          <p:nvPr/>
        </p:nvSpPr>
        <p:spPr>
          <a:xfrm>
            <a:off x="3217722" y="1222263"/>
            <a:ext cx="28099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0088A5"/>
                </a:solidFill>
              </a:rPr>
              <a:t>7</a:t>
            </a:r>
            <a:r>
              <a:rPr lang="en-US" sz="1500" b="1" baseline="30000" dirty="0">
                <a:solidFill>
                  <a:srgbClr val="0088A5"/>
                </a:solidFill>
              </a:rPr>
              <a:t>ème</a:t>
            </a:r>
            <a:r>
              <a:rPr lang="en-US" sz="1500" b="1" dirty="0">
                <a:solidFill>
                  <a:srgbClr val="0088A5"/>
                </a:solidFill>
              </a:rPr>
              <a:t> étape. Septembre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0088A5"/>
                </a:highlight>
              </a:rPr>
              <a:t>RAVENNE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Dubrovnik - Bari</a:t>
            </a:r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</a:t>
            </a:r>
            <a:r>
              <a:rPr lang="en-US" sz="1500" dirty="0" err="1">
                <a:solidFill>
                  <a:srgbClr val="115EA8"/>
                </a:solidFill>
              </a:rPr>
              <a:t>Christianisme</a:t>
            </a:r>
            <a:r>
              <a:rPr lang="en-US" sz="1500" dirty="0">
                <a:solidFill>
                  <a:srgbClr val="115EA8"/>
                </a:solidFill>
              </a:rPr>
              <a:t> </a:t>
            </a:r>
            <a:r>
              <a:rPr lang="en-US" sz="1500" dirty="0" err="1">
                <a:solidFill>
                  <a:srgbClr val="115EA8"/>
                </a:solidFill>
              </a:rPr>
              <a:t>d’Orient</a:t>
            </a:r>
            <a:r>
              <a:rPr lang="en-US" sz="1500" dirty="0">
                <a:solidFill>
                  <a:srgbClr val="115EA8"/>
                </a:solidFill>
              </a:rPr>
              <a:t> et </a:t>
            </a:r>
            <a:r>
              <a:rPr lang="en-US" sz="1500" dirty="0" err="1">
                <a:solidFill>
                  <a:srgbClr val="115EA8"/>
                </a:solidFill>
              </a:rPr>
              <a:t>d’Occident</a:t>
            </a:r>
            <a:endParaRPr lang="en-US" sz="1500" dirty="0">
              <a:solidFill>
                <a:srgbClr val="115EA8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696901E-FB66-7849-3996-84F2930F2CDB}"/>
              </a:ext>
            </a:extLst>
          </p:cNvPr>
          <p:cNvSpPr txBox="1"/>
          <p:nvPr/>
        </p:nvSpPr>
        <p:spPr>
          <a:xfrm>
            <a:off x="274476" y="2366887"/>
            <a:ext cx="3076235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115EA8"/>
                </a:solidFill>
              </a:rPr>
              <a:t>8</a:t>
            </a:r>
            <a:r>
              <a:rPr lang="en-US" sz="1500" b="1" baseline="30000" dirty="0">
                <a:solidFill>
                  <a:srgbClr val="115EA8"/>
                </a:solidFill>
              </a:rPr>
              <a:t>ème </a:t>
            </a:r>
            <a:r>
              <a:rPr lang="en-US" sz="1500" b="1" dirty="0">
                <a:solidFill>
                  <a:srgbClr val="115EA8"/>
                </a:solidFill>
              </a:rPr>
              <a:t>étape: </a:t>
            </a:r>
            <a:r>
              <a:rPr lang="en-US" sz="1500" b="1" dirty="0" err="1">
                <a:solidFill>
                  <a:srgbClr val="115EA8"/>
                </a:solidFill>
              </a:rPr>
              <a:t>Octobre</a:t>
            </a:r>
            <a:r>
              <a:rPr lang="en-US" sz="1500" b="1" dirty="0">
                <a:solidFill>
                  <a:srgbClr val="115EA8"/>
                </a:solidFill>
              </a:rPr>
              <a:t> 2025</a:t>
            </a:r>
          </a:p>
          <a:p>
            <a:pPr lvl="0" algn="ctr"/>
            <a:r>
              <a:rPr lang="en-US" sz="1500" b="1" dirty="0">
                <a:solidFill>
                  <a:schemeClr val="bg1"/>
                </a:solidFill>
                <a:highlight>
                  <a:srgbClr val="3DB6E9"/>
                </a:highlight>
              </a:rPr>
              <a:t>NAPLES</a:t>
            </a:r>
          </a:p>
          <a:p>
            <a:pPr lvl="0"/>
            <a:r>
              <a:rPr lang="en-US" sz="1500" b="1" dirty="0" err="1">
                <a:solidFill>
                  <a:srgbClr val="0088A5"/>
                </a:solidFill>
              </a:rPr>
              <a:t>Escales</a:t>
            </a:r>
            <a:r>
              <a:rPr lang="en-US" sz="1500" dirty="0">
                <a:solidFill>
                  <a:srgbClr val="0088A5"/>
                </a:solidFill>
              </a:rPr>
              <a:t> : Ajaccio - Monaco</a:t>
            </a:r>
          </a:p>
          <a:p>
            <a:pPr lvl="0"/>
            <a:r>
              <a:rPr lang="en-US" sz="1500" b="1" dirty="0" err="1">
                <a:solidFill>
                  <a:srgbClr val="115EA8"/>
                </a:solidFill>
              </a:rPr>
              <a:t>Thème</a:t>
            </a:r>
            <a:r>
              <a:rPr lang="en-US" sz="1500" dirty="0">
                <a:solidFill>
                  <a:srgbClr val="115EA8"/>
                </a:solidFill>
              </a:rPr>
              <a:t> : </a:t>
            </a:r>
            <a:r>
              <a:rPr lang="en-US" sz="1500" dirty="0" err="1">
                <a:solidFill>
                  <a:srgbClr val="115EA8"/>
                </a:solidFill>
              </a:rPr>
              <a:t>Construire</a:t>
            </a:r>
            <a:r>
              <a:rPr lang="en-US" sz="1500" dirty="0">
                <a:solidFill>
                  <a:srgbClr val="115EA8"/>
                </a:solidFill>
              </a:rPr>
              <a:t> la </a:t>
            </a:r>
            <a:r>
              <a:rPr lang="en-US" sz="1500" dirty="0" err="1">
                <a:solidFill>
                  <a:srgbClr val="115EA8"/>
                </a:solidFill>
              </a:rPr>
              <a:t>paix</a:t>
            </a:r>
            <a:endParaRPr lang="en-US" sz="1500" dirty="0">
              <a:solidFill>
                <a:srgbClr val="115EA8"/>
              </a:solidFill>
            </a:endParaRPr>
          </a:p>
          <a:p>
            <a:r>
              <a:rPr lang="en-US" sz="1500" b="1" dirty="0" err="1">
                <a:solidFill>
                  <a:srgbClr val="0088A5"/>
                </a:solidFill>
              </a:rPr>
              <a:t>Arrivée</a:t>
            </a:r>
            <a:r>
              <a:rPr lang="en-US" sz="1500" dirty="0">
                <a:solidFill>
                  <a:srgbClr val="0088A5"/>
                </a:solidFill>
              </a:rPr>
              <a:t> le 25 </a:t>
            </a:r>
            <a:r>
              <a:rPr lang="en-US" sz="1500" dirty="0" err="1">
                <a:solidFill>
                  <a:srgbClr val="0088A5"/>
                </a:solidFill>
              </a:rPr>
              <a:t>octobre</a:t>
            </a:r>
            <a:r>
              <a:rPr lang="en-US" sz="1500" dirty="0">
                <a:solidFill>
                  <a:srgbClr val="0088A5"/>
                </a:solidFill>
              </a:rPr>
              <a:t> :</a:t>
            </a:r>
            <a:r>
              <a:rPr lang="en-US" sz="1500" b="1" cap="all" dirty="0">
                <a:solidFill>
                  <a:schemeClr val="bg1"/>
                </a:solidFill>
                <a:highlight>
                  <a:srgbClr val="3DB6E9"/>
                </a:highlight>
              </a:rPr>
              <a:t>Marseille</a:t>
            </a:r>
            <a:r>
              <a:rPr lang="en-US" sz="1500" b="1" dirty="0">
                <a:solidFill>
                  <a:schemeClr val="bg1"/>
                </a:solidFill>
                <a:highlight>
                  <a:srgbClr val="3DB6E9"/>
                </a:highlight>
              </a:rPr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2B6D0C2-148B-9ABB-0F89-4C07808FB2DD}"/>
              </a:ext>
            </a:extLst>
          </p:cNvPr>
          <p:cNvSpPr/>
          <p:nvPr/>
        </p:nvSpPr>
        <p:spPr>
          <a:xfrm>
            <a:off x="193432" y="2294797"/>
            <a:ext cx="2954306" cy="1441098"/>
          </a:xfrm>
          <a:prstGeom prst="roundRect">
            <a:avLst/>
          </a:prstGeom>
          <a:noFill/>
          <a:ln>
            <a:solidFill>
              <a:srgbClr val="3DB6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8F01D1-1923-00D3-3304-65A37845B13C}"/>
              </a:ext>
            </a:extLst>
          </p:cNvPr>
          <p:cNvSpPr/>
          <p:nvPr/>
        </p:nvSpPr>
        <p:spPr>
          <a:xfrm>
            <a:off x="231186" y="3841153"/>
            <a:ext cx="2725808" cy="1621535"/>
          </a:xfrm>
          <a:prstGeom prst="roundRect">
            <a:avLst/>
          </a:prstGeom>
          <a:noFill/>
          <a:ln>
            <a:solidFill>
              <a:srgbClr val="0088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710E523-1E18-5A1A-0414-C7DE0B87BA87}"/>
              </a:ext>
            </a:extLst>
          </p:cNvPr>
          <p:cNvSpPr/>
          <p:nvPr/>
        </p:nvSpPr>
        <p:spPr>
          <a:xfrm>
            <a:off x="6216072" y="5374072"/>
            <a:ext cx="3157275" cy="1099429"/>
          </a:xfrm>
          <a:prstGeom prst="roundRect">
            <a:avLst/>
          </a:prstGeom>
          <a:noFill/>
          <a:ln>
            <a:solidFill>
              <a:srgbClr val="0088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3F5DAD-4776-B2A3-EAD5-C230E768D9A6}"/>
              </a:ext>
            </a:extLst>
          </p:cNvPr>
          <p:cNvSpPr/>
          <p:nvPr/>
        </p:nvSpPr>
        <p:spPr>
          <a:xfrm>
            <a:off x="3122210" y="5387190"/>
            <a:ext cx="2973789" cy="1086311"/>
          </a:xfrm>
          <a:prstGeom prst="roundRect">
            <a:avLst/>
          </a:prstGeom>
          <a:noFill/>
          <a:ln>
            <a:solidFill>
              <a:srgbClr val="3DB6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DC40147-03B7-6C7A-057B-3E6694B2E760}"/>
              </a:ext>
            </a:extLst>
          </p:cNvPr>
          <p:cNvSpPr/>
          <p:nvPr/>
        </p:nvSpPr>
        <p:spPr>
          <a:xfrm>
            <a:off x="3192793" y="1095189"/>
            <a:ext cx="2928781" cy="1441098"/>
          </a:xfrm>
          <a:prstGeom prst="roundRect">
            <a:avLst/>
          </a:prstGeom>
          <a:noFill/>
          <a:ln>
            <a:solidFill>
              <a:srgbClr val="0088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25121A2-6E56-F928-B792-047EA88968FF}"/>
              </a:ext>
            </a:extLst>
          </p:cNvPr>
          <p:cNvSpPr/>
          <p:nvPr/>
        </p:nvSpPr>
        <p:spPr>
          <a:xfrm>
            <a:off x="6279492" y="1129638"/>
            <a:ext cx="2563866" cy="1406649"/>
          </a:xfrm>
          <a:prstGeom prst="roundRect">
            <a:avLst/>
          </a:prstGeom>
          <a:noFill/>
          <a:ln>
            <a:solidFill>
              <a:srgbClr val="115E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081C3A-9CCD-3F2F-0C9F-EA51F9B76C02}"/>
              </a:ext>
            </a:extLst>
          </p:cNvPr>
          <p:cNvSpPr/>
          <p:nvPr/>
        </p:nvSpPr>
        <p:spPr>
          <a:xfrm>
            <a:off x="9159193" y="2320690"/>
            <a:ext cx="2758331" cy="1594684"/>
          </a:xfrm>
          <a:prstGeom prst="roundRect">
            <a:avLst/>
          </a:prstGeom>
          <a:noFill/>
          <a:ln>
            <a:solidFill>
              <a:srgbClr val="0088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8A99456-0EAC-AD41-22FD-9568F03B2C3A}"/>
              </a:ext>
            </a:extLst>
          </p:cNvPr>
          <p:cNvSpPr/>
          <p:nvPr/>
        </p:nvSpPr>
        <p:spPr>
          <a:xfrm>
            <a:off x="9121820" y="4036330"/>
            <a:ext cx="2858401" cy="1273671"/>
          </a:xfrm>
          <a:prstGeom prst="roundRect">
            <a:avLst/>
          </a:prstGeom>
          <a:noFill/>
          <a:ln>
            <a:solidFill>
              <a:srgbClr val="115E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7"/>
    </mc:Choice>
    <mc:Fallback xmlns="">
      <p:transition spd="slow" advTm="142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D1A83C-E8D6-E0A0-D96B-BE64BE17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77" y="-351735"/>
            <a:ext cx="5070138" cy="1349671"/>
          </a:xfrm>
        </p:spPr>
        <p:txBody>
          <a:bodyPr anchor="b">
            <a:normAutofit/>
          </a:bodyPr>
          <a:lstStyle/>
          <a:p>
            <a:r>
              <a:rPr lang="fr-FR" sz="3000" b="1" dirty="0">
                <a:solidFill>
                  <a:srgbClr val="0088A5"/>
                </a:solidFill>
                <a:latin typeface="+mn-lt"/>
              </a:rPr>
              <a:t>D’UNE ESCALE A L’AUTRE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4CB655-7760-1799-E4C9-503525C5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41" y="402051"/>
            <a:ext cx="780815" cy="59588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2DC073-2BDE-3E0D-70F7-7D7ADF28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5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51C560-0632-DAE5-0D73-CB4F20D439F1}"/>
              </a:ext>
            </a:extLst>
          </p:cNvPr>
          <p:cNvSpPr txBox="1">
            <a:spLocks/>
          </p:cNvSpPr>
          <p:nvPr/>
        </p:nvSpPr>
        <p:spPr>
          <a:xfrm>
            <a:off x="1107106" y="2109993"/>
            <a:ext cx="7120346" cy="365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fr-FR" sz="2000" dirty="0"/>
              <a:t>Accueil dans le port de départ </a:t>
            </a:r>
          </a:p>
          <a:p>
            <a:pPr marL="342900" indent="-342900">
              <a:buAutoNum type="arabicPeriod"/>
            </a:pPr>
            <a:r>
              <a:rPr lang="fr-FR" sz="2000" dirty="0"/>
              <a:t>Colloque thématique de 3 jours</a:t>
            </a:r>
          </a:p>
          <a:p>
            <a:pPr marL="342900" indent="-342900">
              <a:buAutoNum type="arabicPeriod"/>
            </a:pPr>
            <a:r>
              <a:rPr lang="fr-FR" sz="2000" dirty="0"/>
              <a:t>Logement à bord du navire</a:t>
            </a:r>
          </a:p>
          <a:p>
            <a:pPr marL="342900" indent="-342900">
              <a:buAutoNum type="arabicPeriod"/>
            </a:pPr>
            <a:r>
              <a:rPr lang="fr-FR" sz="2000" dirty="0"/>
              <a:t>Dix jours de navigation avec escales intermédiaires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r-FR" sz="2000" dirty="0"/>
              <a:t>Manœuvres de navigation et travaux collectifs à bord</a:t>
            </a:r>
          </a:p>
          <a:p>
            <a:pPr marL="342900" indent="-342900">
              <a:buAutoNum type="arabicPeriod"/>
            </a:pPr>
            <a:r>
              <a:rPr lang="fr-FR" sz="2000" dirty="0"/>
              <a:t>Session de formation au dialogue de paix </a:t>
            </a:r>
          </a:p>
          <a:p>
            <a:pPr marL="342900" indent="-342900">
              <a:buAutoNum type="arabicPeriod"/>
            </a:pPr>
            <a:r>
              <a:rPr lang="fr-FR" sz="2000" dirty="0"/>
              <a:t>Festival d’accueil dans le port d’arrivée </a:t>
            </a:r>
          </a:p>
          <a:p>
            <a:pPr marL="342900" indent="-342900">
              <a:buAutoNum type="arabicPeriod"/>
            </a:pPr>
            <a:r>
              <a:rPr lang="fr-FR" sz="2000" dirty="0"/>
              <a:t>Engagement pour la paix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983A71-FA93-FA40-383C-03793AF0876A}"/>
              </a:ext>
            </a:extLst>
          </p:cNvPr>
          <p:cNvSpPr/>
          <p:nvPr/>
        </p:nvSpPr>
        <p:spPr>
          <a:xfrm>
            <a:off x="999394" y="1518804"/>
            <a:ext cx="7418471" cy="4341260"/>
          </a:xfrm>
          <a:prstGeom prst="rect">
            <a:avLst/>
          </a:prstGeom>
          <a:noFill/>
          <a:ln>
            <a:solidFill>
              <a:srgbClr val="FBB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2189285-13D1-48C2-707A-5A410A47A9A2}"/>
              </a:ext>
            </a:extLst>
          </p:cNvPr>
          <p:cNvSpPr txBox="1">
            <a:spLocks/>
          </p:cNvSpPr>
          <p:nvPr/>
        </p:nvSpPr>
        <p:spPr>
          <a:xfrm>
            <a:off x="806659" y="1334357"/>
            <a:ext cx="4284027" cy="439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bg1"/>
                </a:solidFill>
                <a:highlight>
                  <a:srgbClr val="FBB01A"/>
                </a:highlight>
              </a:rPr>
              <a:t>Une étape-type  en 8 points </a:t>
            </a:r>
          </a:p>
        </p:txBody>
      </p:sp>
      <p:pic>
        <p:nvPicPr>
          <p:cNvPr id="15" name="Image 14" descr="Une image contenant chaussures, personne, habits, miroir&#10;&#10;Description générée automatiquement">
            <a:extLst>
              <a:ext uri="{FF2B5EF4-FFF2-40B4-BE49-F238E27FC236}">
                <a16:creationId xmlns:a16="http://schemas.microsoft.com/office/drawing/2014/main" id="{F2982D03-C28C-1126-4913-D587373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7724" y="2191392"/>
            <a:ext cx="4045530" cy="2700354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1C34F24-42C6-B5EF-5D49-ED8E565D1794}"/>
              </a:ext>
            </a:extLst>
          </p:cNvPr>
          <p:cNvSpPr txBox="1">
            <a:spLocks/>
          </p:cNvSpPr>
          <p:nvPr/>
        </p:nvSpPr>
        <p:spPr>
          <a:xfrm>
            <a:off x="4994031" y="5675624"/>
            <a:ext cx="6359769" cy="439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bg1"/>
                </a:solidFill>
                <a:highlight>
                  <a:srgbClr val="FBB01A"/>
                </a:highlight>
              </a:rPr>
              <a:t>A chaque étape, des </a:t>
            </a:r>
            <a:r>
              <a:rPr lang="fr-FR" sz="2200" i="1" dirty="0">
                <a:solidFill>
                  <a:schemeClr val="bg1"/>
                </a:solidFill>
                <a:highlight>
                  <a:srgbClr val="FBB01A"/>
                </a:highlight>
              </a:rPr>
              <a:t>Rencontres méditerranéennes</a:t>
            </a:r>
            <a:endParaRPr lang="fr-FR" sz="2200" dirty="0">
              <a:solidFill>
                <a:schemeClr val="bg1"/>
              </a:solidFill>
              <a:highlight>
                <a:srgbClr val="FBB01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6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2"/>
    </mc:Choice>
    <mc:Fallback xmlns="">
      <p:transition spd="slow" advTm="79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05A6C-ECEF-EC8A-1C3B-B0302475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05" y="1022556"/>
            <a:ext cx="4195565" cy="2887582"/>
          </a:xfrm>
        </p:spPr>
        <p:txBody>
          <a:bodyPr anchor="t">
            <a:normAutofit/>
          </a:bodyPr>
          <a:lstStyle/>
          <a:p>
            <a:pPr algn="ctr"/>
            <a:r>
              <a:rPr lang="fr-FR" sz="3000" b="1" cap="all" dirty="0">
                <a:solidFill>
                  <a:srgbClr val="0088A5"/>
                </a:solidFill>
              </a:rPr>
              <a:t>200 jeunes invités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18B9F-C3CC-BDED-B19A-71D79D80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60" y="2055903"/>
            <a:ext cx="4583899" cy="4300447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bg1"/>
                </a:solidFill>
                <a:highlight>
                  <a:srgbClr val="FBB01A"/>
                </a:highlight>
              </a:rPr>
              <a:t>issus des cinq rives</a:t>
            </a:r>
            <a:br>
              <a:rPr lang="fr-FR" sz="3000" b="1" dirty="0">
                <a:solidFill>
                  <a:schemeClr val="bg1"/>
                </a:solidFill>
                <a:highlight>
                  <a:srgbClr val="FBB01A"/>
                </a:highlight>
              </a:rPr>
            </a:br>
            <a:endParaRPr lang="fr-FR" sz="2200" dirty="0"/>
          </a:p>
          <a:p>
            <a:r>
              <a:rPr lang="fr-FR" sz="2200" dirty="0"/>
              <a:t>de toutes </a:t>
            </a:r>
            <a:r>
              <a:rPr lang="fr-FR" sz="2200" b="1" dirty="0">
                <a:solidFill>
                  <a:srgbClr val="115EA8"/>
                </a:solidFill>
              </a:rPr>
              <a:t>confessions et religions</a:t>
            </a:r>
          </a:p>
          <a:p>
            <a:r>
              <a:rPr lang="fr-FR" sz="2200" b="1" dirty="0">
                <a:solidFill>
                  <a:srgbClr val="115EA8"/>
                </a:solidFill>
              </a:rPr>
              <a:t>engagés</a:t>
            </a:r>
            <a:r>
              <a:rPr lang="fr-FR" sz="2200" dirty="0"/>
              <a:t> dans la vie civile dans leurs pays respectifs </a:t>
            </a:r>
          </a:p>
          <a:p>
            <a:r>
              <a:rPr lang="fr-FR" sz="2200" b="1" dirty="0">
                <a:solidFill>
                  <a:srgbClr val="115EA8"/>
                </a:solidFill>
              </a:rPr>
              <a:t>curieux</a:t>
            </a:r>
            <a:r>
              <a:rPr lang="fr-FR" sz="2200" dirty="0"/>
              <a:t> de mieux connaître l’espace méditerranéen</a:t>
            </a:r>
          </a:p>
          <a:p>
            <a:r>
              <a:rPr lang="fr-FR" sz="2200" dirty="0"/>
              <a:t>ouverts à la </a:t>
            </a:r>
            <a:r>
              <a:rPr lang="fr-FR" sz="2200" b="1" dirty="0">
                <a:solidFill>
                  <a:srgbClr val="115EA8"/>
                </a:solidFill>
              </a:rPr>
              <a:t>rencontre</a:t>
            </a:r>
          </a:p>
          <a:p>
            <a:endParaRPr lang="fr-FR" sz="2200" dirty="0"/>
          </a:p>
        </p:txBody>
      </p:sp>
      <p:pic>
        <p:nvPicPr>
          <p:cNvPr id="6" name="Image 5" descr="Une image contenant cercle, symbole, clipart, croquis&#10;&#10;Description générée automatiquement">
            <a:extLst>
              <a:ext uri="{FF2B5EF4-FFF2-40B4-BE49-F238E27FC236}">
                <a16:creationId xmlns:a16="http://schemas.microsoft.com/office/drawing/2014/main" id="{F69C30F9-3412-8574-6D5D-55C742AE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8" y="418442"/>
            <a:ext cx="1208227" cy="120822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5EB90D-B38C-FC52-E104-C7BA58D9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3C791E-3125-BA8B-2122-2C1E210A2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91"/>
          <a:stretch/>
        </p:blipFill>
        <p:spPr>
          <a:xfrm>
            <a:off x="5430571" y="1022556"/>
            <a:ext cx="6388278" cy="2755624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5A251CE-CDFE-095A-B293-14D5CDB4D63F}"/>
              </a:ext>
            </a:extLst>
          </p:cNvPr>
          <p:cNvSpPr txBox="1">
            <a:spLocks/>
          </p:cNvSpPr>
          <p:nvPr/>
        </p:nvSpPr>
        <p:spPr>
          <a:xfrm>
            <a:off x="5294999" y="4614530"/>
            <a:ext cx="6631200" cy="1924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souhaitant </a:t>
            </a:r>
            <a:r>
              <a:rPr lang="fr-FR" sz="2200" b="1" dirty="0">
                <a:solidFill>
                  <a:srgbClr val="115EA8"/>
                </a:solidFill>
              </a:rPr>
              <a:t>se former</a:t>
            </a:r>
            <a:r>
              <a:rPr lang="fr-FR" sz="2200" dirty="0"/>
              <a:t> avec d’autres jeunes</a:t>
            </a:r>
          </a:p>
          <a:p>
            <a:r>
              <a:rPr lang="fr-FR" sz="2200" dirty="0"/>
              <a:t>disposés à agir pour </a:t>
            </a:r>
            <a:r>
              <a:rPr lang="fr-FR" sz="2200" b="1" dirty="0">
                <a:solidFill>
                  <a:srgbClr val="115EA8"/>
                </a:solidFill>
              </a:rPr>
              <a:t>construire la paix </a:t>
            </a:r>
            <a:r>
              <a:rPr lang="fr-FR" sz="2200" dirty="0"/>
              <a:t>en Méditerranée </a:t>
            </a:r>
          </a:p>
        </p:txBody>
      </p:sp>
    </p:spTree>
    <p:extLst>
      <p:ext uri="{BB962C8B-B14F-4D97-AF65-F5344CB8AC3E}">
        <p14:creationId xmlns:p14="http://schemas.microsoft.com/office/powerpoint/2010/main" val="24151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0"/>
    </mc:Choice>
    <mc:Fallback xmlns="">
      <p:transition spd="slow" advTm="97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05A6C-ECEF-EC8A-1C3B-B0302475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05" y="1022556"/>
            <a:ext cx="4195565" cy="726500"/>
          </a:xfrm>
        </p:spPr>
        <p:txBody>
          <a:bodyPr anchor="t">
            <a:normAutofit/>
          </a:bodyPr>
          <a:lstStyle/>
          <a:p>
            <a:pPr algn="ctr"/>
            <a:r>
              <a:rPr lang="fr-FR" sz="3000" b="1" dirty="0">
                <a:solidFill>
                  <a:srgbClr val="0088A5"/>
                </a:solidFill>
              </a:rPr>
              <a:t>LES EQUIPAGES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18B9F-C3CC-BDED-B19A-71D79D80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85" y="2099929"/>
            <a:ext cx="5632614" cy="40244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rgbClr val="115EA8"/>
                </a:solidFill>
              </a:rPr>
              <a:t>En mer </a:t>
            </a:r>
            <a:r>
              <a:rPr lang="fr-FR" sz="2200" dirty="0"/>
              <a:t>et par étape, avec l’</a:t>
            </a:r>
            <a:r>
              <a:rPr lang="fr-FR" sz="2200" b="1" dirty="0">
                <a:solidFill>
                  <a:srgbClr val="115EA8"/>
                </a:solidFill>
              </a:rPr>
              <a:t>AJD </a:t>
            </a:r>
            <a:r>
              <a:rPr lang="fr-FR" sz="2200" dirty="0"/>
              <a:t>:</a:t>
            </a:r>
          </a:p>
          <a:p>
            <a:pPr>
              <a:buFontTx/>
              <a:buChar char="-"/>
            </a:pPr>
            <a:r>
              <a:rPr lang="fr-FR" sz="2200" dirty="0"/>
              <a:t>1 capitaine </a:t>
            </a:r>
          </a:p>
          <a:p>
            <a:pPr>
              <a:buFontTx/>
              <a:buChar char="-"/>
            </a:pPr>
            <a:r>
              <a:rPr lang="fr-FR" sz="2200" dirty="0"/>
              <a:t>5 membres de l’association</a:t>
            </a:r>
          </a:p>
          <a:p>
            <a:pPr>
              <a:buFontTx/>
              <a:buChar char="-"/>
            </a:pPr>
            <a:r>
              <a:rPr lang="fr-FR" sz="2200" dirty="0"/>
              <a:t>8 stagiaires en formation</a:t>
            </a:r>
          </a:p>
          <a:p>
            <a:pPr>
              <a:buFontTx/>
              <a:buChar char="-"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rgbClr val="0088A5"/>
                </a:solidFill>
                <a:ea typeface="+mj-ea"/>
                <a:cs typeface="+mj-cs"/>
              </a:rPr>
              <a:t>A terre </a:t>
            </a:r>
            <a:r>
              <a:rPr lang="fr-FR" sz="2200" dirty="0"/>
              <a:t>et par pays, avec </a:t>
            </a:r>
            <a:r>
              <a:rPr lang="fr-FR" sz="2200" b="1" dirty="0">
                <a:solidFill>
                  <a:srgbClr val="0088A5"/>
                </a:solidFill>
                <a:ea typeface="+mj-ea"/>
                <a:cs typeface="+mj-cs"/>
              </a:rPr>
              <a:t>Mar Yam </a:t>
            </a:r>
            <a:r>
              <a:rPr lang="fr-FR" sz="2200" dirty="0"/>
              <a:t>:</a:t>
            </a:r>
          </a:p>
          <a:p>
            <a:pPr marL="0" indent="0">
              <a:buNone/>
            </a:pPr>
            <a:r>
              <a:rPr lang="fr-FR" sz="2200" dirty="0"/>
              <a:t>- 1 comité de pilotage </a:t>
            </a:r>
          </a:p>
          <a:p>
            <a:pPr marL="0" indent="0">
              <a:buNone/>
            </a:pPr>
            <a:r>
              <a:rPr lang="fr-FR" sz="2200" dirty="0"/>
              <a:t>- 1 équipe d’animation</a:t>
            </a:r>
          </a:p>
          <a:p>
            <a:pPr marL="0" indent="0">
              <a:buNone/>
            </a:pPr>
            <a:r>
              <a:rPr lang="fr-FR" sz="2200" dirty="0"/>
              <a:t>- 1 équipe logistique</a:t>
            </a:r>
          </a:p>
        </p:txBody>
      </p:sp>
      <p:pic>
        <p:nvPicPr>
          <p:cNvPr id="6" name="Image 5" descr="Une image contenant cercle, symbole, clipart, croquis&#10;&#10;Description générée automatiquement">
            <a:extLst>
              <a:ext uri="{FF2B5EF4-FFF2-40B4-BE49-F238E27FC236}">
                <a16:creationId xmlns:a16="http://schemas.microsoft.com/office/drawing/2014/main" id="{F69C30F9-3412-8574-6D5D-55C742AE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3" y="582851"/>
            <a:ext cx="1208227" cy="120822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5EB90D-B38C-FC52-E104-C7BA58D9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Une image contenant habits, plein air, personne, chaussures&#10;&#10;Description générée automatiquement">
            <a:extLst>
              <a:ext uri="{FF2B5EF4-FFF2-40B4-BE49-F238E27FC236}">
                <a16:creationId xmlns:a16="http://schemas.microsoft.com/office/drawing/2014/main" id="{1071AE9F-D0B7-43D9-9B07-A9987F6D5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/>
          <a:stretch/>
        </p:blipFill>
        <p:spPr>
          <a:xfrm>
            <a:off x="5827622" y="1159159"/>
            <a:ext cx="5756256" cy="4307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25DAEF-529F-0BD2-5FB0-8BC4032935EB}"/>
              </a:ext>
            </a:extLst>
          </p:cNvPr>
          <p:cNvSpPr/>
          <p:nvPr/>
        </p:nvSpPr>
        <p:spPr>
          <a:xfrm>
            <a:off x="5826024" y="1159159"/>
            <a:ext cx="5756256" cy="4317267"/>
          </a:xfrm>
          <a:prstGeom prst="rect">
            <a:avLst/>
          </a:prstGeom>
          <a:noFill/>
          <a:ln w="57150">
            <a:solidFill>
              <a:srgbClr val="FBB0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4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700"/>
    </mc:Choice>
    <mc:Fallback xmlns="">
      <p:transition spd="slow" advTm="97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5D73D-A72C-CEFC-1D5A-0E130935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270" y="1056052"/>
            <a:ext cx="3370505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0088A5"/>
                </a:solidFill>
                <a:latin typeface="+mn-lt"/>
              </a:rPr>
              <a:t>LE NAVIRE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A2FEB1-C710-A1BF-EEEE-0491D8AE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796" y="2959789"/>
            <a:ext cx="4871499" cy="2537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115EA8"/>
                </a:solidFill>
              </a:rPr>
              <a:t>Goélette</a:t>
            </a:r>
            <a:r>
              <a:rPr lang="en-US" sz="2200" dirty="0"/>
              <a:t> à trois </a:t>
            </a:r>
            <a:r>
              <a:rPr lang="en-US" sz="2200" dirty="0" err="1"/>
              <a:t>mâts</a:t>
            </a:r>
            <a:r>
              <a:rPr lang="en-US" sz="2200" dirty="0"/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29 </a:t>
            </a:r>
            <a:r>
              <a:rPr lang="en-US" sz="2200" dirty="0" err="1"/>
              <a:t>mètres</a:t>
            </a:r>
            <a:r>
              <a:rPr lang="en-US" sz="2200" dirty="0"/>
              <a:t> de long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2,80m de </a:t>
            </a:r>
            <a:r>
              <a:rPr lang="en-US" sz="2200" dirty="0" err="1"/>
              <a:t>tirant</a:t>
            </a:r>
            <a:r>
              <a:rPr lang="en-US" sz="2200" dirty="0"/>
              <a:t> </a:t>
            </a:r>
            <a:r>
              <a:rPr lang="en-US" sz="2200" dirty="0" err="1"/>
              <a:t>d’eau</a:t>
            </a:r>
            <a:endParaRPr lang="en-US" sz="22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Construit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1944 au </a:t>
            </a:r>
            <a:r>
              <a:rPr lang="en-US" sz="2200" dirty="0" err="1"/>
              <a:t>Danemark</a:t>
            </a:r>
            <a:endParaRPr lang="en-US" sz="22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Restauré</a:t>
            </a:r>
            <a:r>
              <a:rPr lang="en-US" sz="2200" dirty="0"/>
              <a:t> une première fois </a:t>
            </a:r>
            <a:r>
              <a:rPr lang="en-US" sz="2200" dirty="0" err="1"/>
              <a:t>en</a:t>
            </a:r>
            <a:r>
              <a:rPr lang="en-US" sz="2200" dirty="0"/>
              <a:t> 1993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Deuxième</a:t>
            </a:r>
            <a:r>
              <a:rPr lang="en-US" sz="2200" dirty="0"/>
              <a:t> restauration </a:t>
            </a:r>
            <a:r>
              <a:rPr lang="en-US" sz="2200" dirty="0" err="1"/>
              <a:t>récente</a:t>
            </a:r>
            <a:r>
              <a:rPr lang="en-US" sz="2200" dirty="0"/>
              <a:t>, pour le doter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d’une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115EA8"/>
                </a:solidFill>
              </a:rPr>
              <a:t>nouvelle </a:t>
            </a:r>
            <a:r>
              <a:rPr lang="en-US" sz="2200" b="1" dirty="0" err="1">
                <a:solidFill>
                  <a:srgbClr val="115EA8"/>
                </a:solidFill>
              </a:rPr>
              <a:t>coque</a:t>
            </a:r>
            <a:r>
              <a:rPr lang="en-US" sz="2200" b="1" dirty="0">
                <a:solidFill>
                  <a:srgbClr val="115EA8"/>
                </a:solidFill>
              </a:rPr>
              <a:t> </a:t>
            </a:r>
            <a:r>
              <a:rPr lang="en-US" sz="2200" b="1" dirty="0" err="1">
                <a:solidFill>
                  <a:srgbClr val="115EA8"/>
                </a:solidFill>
              </a:rPr>
              <a:t>en</a:t>
            </a:r>
            <a:r>
              <a:rPr lang="en-US" sz="2200" b="1" dirty="0">
                <a:solidFill>
                  <a:srgbClr val="115EA8"/>
                </a:solidFill>
              </a:rPr>
              <a:t> </a:t>
            </a:r>
            <a:r>
              <a:rPr lang="en-US" sz="2200" b="1" dirty="0" err="1">
                <a:solidFill>
                  <a:srgbClr val="115EA8"/>
                </a:solidFill>
              </a:rPr>
              <a:t>acier</a:t>
            </a:r>
            <a:r>
              <a:rPr lang="en-US" sz="2200" dirty="0"/>
              <a:t>, tout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conservant</a:t>
            </a:r>
            <a:r>
              <a:rPr lang="en-US" sz="2200" dirty="0"/>
              <a:t> son </a:t>
            </a:r>
            <a:r>
              <a:rPr lang="en-US" sz="2200" dirty="0" err="1"/>
              <a:t>gréément</a:t>
            </a:r>
            <a:r>
              <a:rPr lang="en-US" sz="2200" dirty="0"/>
              <a:t> </a:t>
            </a:r>
            <a:r>
              <a:rPr lang="en-US" sz="2200" dirty="0" err="1"/>
              <a:t>d’origine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symbole, conception&#10;&#10;Description générée automatiquement">
            <a:extLst>
              <a:ext uri="{FF2B5EF4-FFF2-40B4-BE49-F238E27FC236}">
                <a16:creationId xmlns:a16="http://schemas.microsoft.com/office/drawing/2014/main" id="{4C5B2BAD-FAF7-1927-5056-CC592B76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880633"/>
            <a:ext cx="978015" cy="97801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05DCEA-7E74-5B06-AA59-8FC110DE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8</a:t>
            </a:fld>
            <a:endParaRPr lang="fr-FR"/>
          </a:p>
        </p:txBody>
      </p:sp>
      <p:pic>
        <p:nvPicPr>
          <p:cNvPr id="10" name="Image 9" descr="Une image contenant transport, embarcation, Voilier, ciel&#10;&#10;Description générée automatiquement">
            <a:extLst>
              <a:ext uri="{FF2B5EF4-FFF2-40B4-BE49-F238E27FC236}">
                <a16:creationId xmlns:a16="http://schemas.microsoft.com/office/drawing/2014/main" id="{25D2B120-C54C-EC5D-D6A4-F5AC74268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8"/>
          <a:stretch/>
        </p:blipFill>
        <p:spPr>
          <a:xfrm flipH="1">
            <a:off x="5911091" y="2090569"/>
            <a:ext cx="5526485" cy="395198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44EA42D-0A22-C745-26CC-A9C5D1C551C0}"/>
              </a:ext>
            </a:extLst>
          </p:cNvPr>
          <p:cNvSpPr txBox="1">
            <a:spLocks/>
          </p:cNvSpPr>
          <p:nvPr/>
        </p:nvSpPr>
        <p:spPr>
          <a:xfrm>
            <a:off x="7524396" y="1359828"/>
            <a:ext cx="2977453" cy="498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dirty="0">
                <a:solidFill>
                  <a:schemeClr val="bg1"/>
                </a:solidFill>
                <a:highlight>
                  <a:srgbClr val="FBB01A"/>
                </a:highlight>
              </a:rPr>
              <a:t>LE BEL ESPOIR</a:t>
            </a:r>
          </a:p>
        </p:txBody>
      </p:sp>
    </p:spTree>
    <p:extLst>
      <p:ext uri="{BB962C8B-B14F-4D97-AF65-F5344CB8AC3E}">
        <p14:creationId xmlns:p14="http://schemas.microsoft.com/office/powerpoint/2010/main" val="10336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7"/>
    </mc:Choice>
    <mc:Fallback xmlns="">
      <p:transition spd="slow" advTm="75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A95F4-2048-82D8-2798-D0671567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006" y="314102"/>
            <a:ext cx="7728154" cy="1298448"/>
          </a:xfrm>
        </p:spPr>
        <p:txBody>
          <a:bodyPr anchor="b">
            <a:normAutofit/>
          </a:bodyPr>
          <a:lstStyle/>
          <a:p>
            <a:r>
              <a:rPr lang="fr-FR" sz="3000" b="1" dirty="0">
                <a:solidFill>
                  <a:srgbClr val="0088A5"/>
                </a:solidFill>
                <a:latin typeface="+mn-lt"/>
              </a:rPr>
              <a:t>LES PARTENAIRES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3835B-3C0D-F6BC-4D05-202EA273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285" y="3054699"/>
            <a:ext cx="5207788" cy="3188355"/>
          </a:xfrm>
        </p:spPr>
        <p:txBody>
          <a:bodyPr anchor="ctr"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fr-FR" sz="1600" dirty="0"/>
              <a:t>L’association Mar Yam, en partenariat avec le diocèse de Marseille (ADM), propose des </a:t>
            </a:r>
            <a:r>
              <a:rPr lang="fr-FR" sz="1600" b="1" dirty="0">
                <a:solidFill>
                  <a:srgbClr val="115EA8"/>
                </a:solidFill>
              </a:rPr>
              <a:t>« Rencontres Méditerranéennes »</a:t>
            </a:r>
            <a:r>
              <a:rPr lang="fr-FR" sz="1600" dirty="0"/>
              <a:t>, qui prennent la forme de </a:t>
            </a:r>
            <a:r>
              <a:rPr lang="fr-FR" sz="1600" b="1" dirty="0">
                <a:solidFill>
                  <a:srgbClr val="115EA8"/>
                </a:solidFill>
              </a:rPr>
              <a:t>sessions de formation </a:t>
            </a:r>
            <a:r>
              <a:rPr lang="fr-FR" sz="1600" dirty="0"/>
              <a:t>rassemblant des acteurs originaires du </a:t>
            </a:r>
            <a:r>
              <a:rPr lang="fr-FR" sz="1600" b="1" dirty="0">
                <a:solidFill>
                  <a:srgbClr val="115EA8"/>
                </a:solidFill>
              </a:rPr>
              <a:t>pourtour méditerranéen</a:t>
            </a:r>
            <a:r>
              <a:rPr lang="fr-FR" sz="1600" dirty="0"/>
              <a:t>.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fr-FR" sz="1600" dirty="0"/>
              <a:t>Elle s’appuie sur un ensemble de réseaux (facultés, écoles, sanctuaires, diocèses, etc.) et contribue à développer </a:t>
            </a:r>
            <a:r>
              <a:rPr lang="fr-FR" sz="1600" b="1" dirty="0">
                <a:solidFill>
                  <a:srgbClr val="115EA8"/>
                </a:solidFill>
              </a:rPr>
              <a:t>une culture de la rencontre et du dialogue.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fr-FR" sz="1600" dirty="0"/>
              <a:t>Les premières rencontres se sont tenues à Marseille en 2023 et les prochaines se tiendront à Tirana en 2025. Elles se poursuivront sur les cinq rives au cours de l’année 2025.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BB67D99-2B24-7DCC-1793-2A616E75D6FD}"/>
              </a:ext>
            </a:extLst>
          </p:cNvPr>
          <p:cNvSpPr txBox="1">
            <a:spLocks/>
          </p:cNvSpPr>
          <p:nvPr/>
        </p:nvSpPr>
        <p:spPr>
          <a:xfrm>
            <a:off x="464791" y="2991047"/>
            <a:ext cx="5207788" cy="333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L’association Bel Espoir – AJD met en œuvre les intuitions du Père jésuite Michel Jaouen : </a:t>
            </a:r>
            <a:r>
              <a:rPr lang="fr-FR" sz="1600" b="1" dirty="0">
                <a:solidFill>
                  <a:srgbClr val="115EA8"/>
                </a:solidFill>
              </a:rPr>
              <a:t>le mélange des gens, en difficulté ou pas, pour le bénéfice de tous</a:t>
            </a:r>
            <a:r>
              <a:rPr lang="fr-FR" sz="1600" dirty="0"/>
              <a:t>.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L’AJD est propriétaire de deux goélettes à trois-mâts, ainsi que d’une flotte de petits bateaux à voile, à rame, à moteur, de l’île de </a:t>
            </a:r>
            <a:r>
              <a:rPr lang="fr-FR" sz="1600" dirty="0" err="1"/>
              <a:t>Stagadon</a:t>
            </a:r>
            <a:r>
              <a:rPr lang="fr-FR" sz="1600" dirty="0"/>
              <a:t> en mer d’Iroise, d’un chantier naval de formation aux métiers de la mer, d’une base à l’Aber </a:t>
            </a:r>
            <a:r>
              <a:rPr lang="fr-FR" sz="1600" dirty="0" err="1"/>
              <a:t>Wrach</a:t>
            </a:r>
            <a:r>
              <a:rPr lang="fr-FR" sz="1600" dirty="0"/>
              <a:t> (Finistère) et d’une base à Marseille et à Paris.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Elle est composée d’une </a:t>
            </a:r>
            <a:r>
              <a:rPr lang="fr-FR" sz="1600" b="1" dirty="0">
                <a:solidFill>
                  <a:srgbClr val="115EA8"/>
                </a:solidFill>
              </a:rPr>
              <a:t>trentaine de membres actifs</a:t>
            </a:r>
            <a:r>
              <a:rPr lang="fr-FR" sz="1600" dirty="0"/>
              <a:t>, et son chantier forme une </a:t>
            </a:r>
            <a:r>
              <a:rPr lang="fr-FR" sz="1600" b="1" dirty="0">
                <a:solidFill>
                  <a:srgbClr val="115EA8"/>
                </a:solidFill>
              </a:rPr>
              <a:t>soixantaine de jeunes par an</a:t>
            </a:r>
            <a:r>
              <a:rPr lang="fr-FR" sz="1600" dirty="0"/>
              <a:t>.</a:t>
            </a:r>
          </a:p>
        </p:txBody>
      </p:sp>
      <p:pic>
        <p:nvPicPr>
          <p:cNvPr id="10" name="Image 9" descr="Une image contenant logo, Graphique, Police, Bleu électrique&#10;&#10;Description générée automatiquement">
            <a:extLst>
              <a:ext uri="{FF2B5EF4-FFF2-40B4-BE49-F238E27FC236}">
                <a16:creationId xmlns:a16="http://schemas.microsoft.com/office/drawing/2014/main" id="{742A45A2-C772-E289-C7DC-B4F4D48D6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15232" r="15114" b="14575"/>
          <a:stretch/>
        </p:blipFill>
        <p:spPr>
          <a:xfrm>
            <a:off x="383457" y="623757"/>
            <a:ext cx="894736" cy="9222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1CB15-3C4B-8551-EA72-763CC69D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7321-59AF-4407-A119-1AD32AFB8E89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A1E5BC7-D7FA-7C8E-2C23-9404FB1C5EAD}"/>
              </a:ext>
            </a:extLst>
          </p:cNvPr>
          <p:cNvSpPr txBox="1">
            <a:spLocks/>
          </p:cNvSpPr>
          <p:nvPr/>
        </p:nvSpPr>
        <p:spPr>
          <a:xfrm>
            <a:off x="1688124" y="2530658"/>
            <a:ext cx="3558438" cy="498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highlight>
                  <a:srgbClr val="FBB01A"/>
                </a:highlight>
              </a:rPr>
              <a:t>BEL ESPOIR - AJD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7B11EDA-E80C-2233-3895-D0886DB73DE5}"/>
              </a:ext>
            </a:extLst>
          </p:cNvPr>
          <p:cNvSpPr txBox="1">
            <a:spLocks/>
          </p:cNvSpPr>
          <p:nvPr/>
        </p:nvSpPr>
        <p:spPr>
          <a:xfrm>
            <a:off x="8037933" y="2552078"/>
            <a:ext cx="3558438" cy="498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highlight>
                  <a:srgbClr val="FBB01A"/>
                </a:highlight>
              </a:rPr>
              <a:t>MAR YAM</a:t>
            </a:r>
          </a:p>
        </p:txBody>
      </p:sp>
    </p:spTree>
    <p:extLst>
      <p:ext uri="{BB962C8B-B14F-4D97-AF65-F5344CB8AC3E}">
        <p14:creationId xmlns:p14="http://schemas.microsoft.com/office/powerpoint/2010/main" val="36742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5"/>
    </mc:Choice>
    <mc:Fallback xmlns="">
      <p:transition spd="slow" advTm="10605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A038430DF0944A9D811651CF54F4F" ma:contentTypeVersion="15" ma:contentTypeDescription="Crée un document." ma:contentTypeScope="" ma:versionID="5f0ab1e5b53941eabc0b44e789ce7885">
  <xsd:schema xmlns:xsd="http://www.w3.org/2001/XMLSchema" xmlns:xs="http://www.w3.org/2001/XMLSchema" xmlns:p="http://schemas.microsoft.com/office/2006/metadata/properties" xmlns:ns2="a4b94d47-7761-4116-a63f-ee7187126c62" xmlns:ns3="93f252de-e7f4-45d8-9686-6dd3ce22ab30" targetNamespace="http://schemas.microsoft.com/office/2006/metadata/properties" ma:root="true" ma:fieldsID="097fe54fb49b91d99b8aba44ced9a0e8" ns2:_="" ns3:_="">
    <xsd:import namespace="a4b94d47-7761-4116-a63f-ee7187126c62"/>
    <xsd:import namespace="93f252de-e7f4-45d8-9686-6dd3ce22ab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94d47-7761-4116-a63f-ee7187126c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9c249f66-3ce9-44a9-aa20-e95f73d850f4}" ma:internalName="TaxCatchAll" ma:showField="CatchAllData" ma:web="a4b94d47-7761-4116-a63f-ee7187126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252de-e7f4-45d8-9686-6dd3ce22ab3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8d34b0d9-041e-4e66-9391-88a9248e4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f252de-e7f4-45d8-9686-6dd3ce22ab30">
      <Terms xmlns="http://schemas.microsoft.com/office/infopath/2007/PartnerControls"/>
    </lcf76f155ced4ddcb4097134ff3c332f>
    <TaxCatchAll xmlns="a4b94d47-7761-4116-a63f-ee7187126c62" xsi:nil="true"/>
  </documentManagement>
</p:properties>
</file>

<file path=customXml/itemProps1.xml><?xml version="1.0" encoding="utf-8"?>
<ds:datastoreItem xmlns:ds="http://schemas.openxmlformats.org/officeDocument/2006/customXml" ds:itemID="{658AAFD4-BDE5-4946-AF8E-B40C6C9F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94d47-7761-4116-a63f-ee7187126c62"/>
    <ds:schemaRef ds:uri="93f252de-e7f4-45d8-9686-6dd3ce22ab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09A033-2FE9-4747-AF21-25145A500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558FA-C5E7-4CA1-A78D-6470AAA0017C}">
  <ds:schemaRefs>
    <ds:schemaRef ds:uri="http://schemas.microsoft.com/office/2006/metadata/properties"/>
    <ds:schemaRef ds:uri="http://schemas.microsoft.com/office/infopath/2007/PartnerControls"/>
    <ds:schemaRef ds:uri="93f252de-e7f4-45d8-9686-6dd3ce22ab30"/>
    <ds:schemaRef ds:uri="a4b94d47-7761-4116-a63f-ee7187126c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1131</Words>
  <Application>Microsoft Office PowerPoint</Application>
  <PresentationFormat>Grand écran</PresentationFormat>
  <Paragraphs>144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  <vt:variant>
        <vt:lpstr>Diaporamas personnalisés</vt:lpstr>
      </vt:variant>
      <vt:variant>
        <vt:i4>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Thème Office</vt:lpstr>
      <vt:lpstr>Présentation PowerPoint</vt:lpstr>
      <vt:lpstr>Après les Rencontres méditerranéennes de Bari (2020), Florence (2022), Marseille (2023) et Tirana (2024)  Un navire-école en Méditerranée  De mars à octobre 2025  8 mois de navigation  8 ports de départ et une quinzaine d’escales  200 jeunes embarqués de toutes confessions et religions  </vt:lpstr>
      <vt:lpstr>LES OBJECTIFS Ils visent à agir pour la paix en Méditerranée</vt:lpstr>
      <vt:lpstr> Carte prévisionnelle de navigation *les escales pourront être modifiées</vt:lpstr>
      <vt:lpstr>D’UNE ESCALE A L’AUTRE</vt:lpstr>
      <vt:lpstr>200 jeunes invités</vt:lpstr>
      <vt:lpstr>LES EQUIPAGES</vt:lpstr>
      <vt:lpstr>LE NAVIRE</vt:lpstr>
      <vt:lpstr>LES PARTENAIRES</vt:lpstr>
      <vt:lpstr>BUDGET PREVISIONNEL</vt:lpstr>
      <vt:lpstr>BIENVENUE A BORD !</vt:lpstr>
      <vt:lpstr>Présentation PowerPoint</vt:lpstr>
      <vt:lpstr>MED 25 Le Bel Espoir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25 Bel Espoir Mars 2025 - Octobre 2025</dc:title>
  <dc:creator>alexis leproux</dc:creator>
  <cp:lastModifiedBy>alexis leproux</cp:lastModifiedBy>
  <cp:revision>13</cp:revision>
  <dcterms:created xsi:type="dcterms:W3CDTF">2024-05-05T17:59:26Z</dcterms:created>
  <dcterms:modified xsi:type="dcterms:W3CDTF">2024-07-31T13:42:42Z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0x0101007F3A038430DF0944A9D811651CF54F4F</vt:lpwstr>
  </property>
  <property fmtid="{D5CDD505-2E9C-101B-9397-08002B2CF9AE}" pid="3" name="MediaServiceImageTags">
    <vt:lpwstr/>
  </property>
</Properties>
</file>